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22"/>
  </p:notesMasterIdLst>
  <p:sldIdLst>
    <p:sldId id="274" r:id="rId2"/>
    <p:sldId id="284" r:id="rId3"/>
    <p:sldId id="276" r:id="rId4"/>
    <p:sldId id="293" r:id="rId5"/>
    <p:sldId id="269" r:id="rId6"/>
    <p:sldId id="295" r:id="rId7"/>
    <p:sldId id="267" r:id="rId8"/>
    <p:sldId id="297" r:id="rId9"/>
    <p:sldId id="280" r:id="rId10"/>
    <p:sldId id="299" r:id="rId11"/>
    <p:sldId id="279" r:id="rId12"/>
    <p:sldId id="301" r:id="rId13"/>
    <p:sldId id="283" r:id="rId14"/>
    <p:sldId id="304" r:id="rId15"/>
    <p:sldId id="287" r:id="rId16"/>
    <p:sldId id="289" r:id="rId17"/>
    <p:sldId id="288" r:id="rId18"/>
    <p:sldId id="291" r:id="rId19"/>
    <p:sldId id="306" r:id="rId20"/>
    <p:sldId id="27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484"/>
    <a:srgbClr val="D5B5CC"/>
    <a:srgbClr val="CCBECC"/>
    <a:srgbClr val="D7DA5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92517-A2A7-408F-8F29-3168FB75C7A0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629B0-9232-4B9F-BFAF-A83E28FC0A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122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629B0-9232-4B9F-BFAF-A83E28FC0A3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222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E71-CDFE-4295-8394-5A3255F7E58A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F28A-89DE-4886-86FD-611E4E3A4C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5703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E71-CDFE-4295-8394-5A3255F7E58A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F28A-89DE-4886-86FD-611E4E3A4C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64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E71-CDFE-4295-8394-5A3255F7E58A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F28A-89DE-4886-86FD-611E4E3A4C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6783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2E15-8A1B-460D-860A-E1ADF980634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89DF-66C5-40ED-97FE-2412D3C349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686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E71-CDFE-4295-8394-5A3255F7E58A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F28A-89DE-4886-86FD-611E4E3A4C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4682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E71-CDFE-4295-8394-5A3255F7E58A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F28A-89DE-4886-86FD-611E4E3A4C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448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E71-CDFE-4295-8394-5A3255F7E58A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F28A-89DE-4886-86FD-611E4E3A4C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4301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E71-CDFE-4295-8394-5A3255F7E58A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F28A-89DE-4886-86FD-611E4E3A4C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9675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E71-CDFE-4295-8394-5A3255F7E58A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F28A-89DE-4886-86FD-611E4E3A4C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4674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E71-CDFE-4295-8394-5A3255F7E58A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F28A-89DE-4886-86FD-611E4E3A4C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9714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E71-CDFE-4295-8394-5A3255F7E58A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3705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F28A-89DE-4886-86FD-611E4E3A4CA1}" type="slidenum">
              <a:rPr lang="ru-RU" smtClean="0">
                <a:solidFill>
                  <a:srgbClr val="637052"/>
                </a:solidFill>
              </a:rPr>
              <a:pPr/>
              <a:t>‹#›</a:t>
            </a:fld>
            <a:endParaRPr lang="ru-RU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5826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E71-CDFE-4295-8394-5A3255F7E58A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F28A-89DE-4886-86FD-611E4E3A4C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770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262">
              <a:schemeClr val="bg1">
                <a:lumMod val="65000"/>
              </a:schemeClr>
            </a:gs>
            <a:gs pos="79000">
              <a:schemeClr val="bg2">
                <a:lumMod val="90000"/>
              </a:schemeClr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B2E15-8A1B-460D-860A-E1ADF980634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089DF-66C5-40ED-97FE-2412D3C349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145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69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6.jpeg"/><Relationship Id="rId4" Type="http://schemas.openxmlformats.org/officeDocument/2006/relationships/hyperlink" Target="file:///C:\Users\admin\Desktop\&#1061;&#1091;&#1076;&#1086;&#1078;&#1077;&#1089;&#1090;&#1074;&#1077;&#1085;&#1085;&#1072;&#1103;%20&#1083;&#1080;&#1090;&#1077;&#1088;&#1072;&#1090;&#1091;&#1088;&#1072;%20&#1080;&#1079;%20&#1069;&#1041;&#1057;.pptx.docx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17.wdp"/><Relationship Id="rId3" Type="http://schemas.openxmlformats.org/officeDocument/2006/relationships/image" Target="../media/image48.png"/><Relationship Id="rId7" Type="http://schemas.openxmlformats.org/officeDocument/2006/relationships/image" Target="../media/image33.png"/><Relationship Id="rId12" Type="http://schemas.openxmlformats.org/officeDocument/2006/relationships/image" Target="../media/image51.png"/><Relationship Id="rId2" Type="http://schemas.openxmlformats.org/officeDocument/2006/relationships/hyperlink" Target="https://biblioclub.ru/index.php?page=book&amp;id=698501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16.wdp"/><Relationship Id="rId5" Type="http://schemas.openxmlformats.org/officeDocument/2006/relationships/image" Target="../media/image15.png"/><Relationship Id="rId15" Type="http://schemas.microsoft.com/office/2007/relationships/hdphoto" Target="../media/hdphoto18.wdp"/><Relationship Id="rId10" Type="http://schemas.openxmlformats.org/officeDocument/2006/relationships/image" Target="../media/image50.png"/><Relationship Id="rId4" Type="http://schemas.microsoft.com/office/2007/relationships/hdphoto" Target="../media/hdphoto14.wdp"/><Relationship Id="rId9" Type="http://schemas.microsoft.com/office/2007/relationships/hdphoto" Target="../media/hdphoto15.wdp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22.wdp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microsoft.com/office/2007/relationships/hdphoto" Target="../media/hdphoto24.wdp"/><Relationship Id="rId2" Type="http://schemas.openxmlformats.org/officeDocument/2006/relationships/hyperlink" Target="https://biblioclub.ru/index.php?page=book&amp;id=213314" TargetMode="Externa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21.wdp"/><Relationship Id="rId5" Type="http://schemas.openxmlformats.org/officeDocument/2006/relationships/image" Target="../media/image15.png"/><Relationship Id="rId15" Type="http://schemas.microsoft.com/office/2007/relationships/hdphoto" Target="../media/hdphoto23.wdp"/><Relationship Id="rId10" Type="http://schemas.openxmlformats.org/officeDocument/2006/relationships/image" Target="../media/image56.png"/><Relationship Id="rId4" Type="http://schemas.microsoft.com/office/2007/relationships/hdphoto" Target="../media/hdphoto19.wdp"/><Relationship Id="rId9" Type="http://schemas.microsoft.com/office/2007/relationships/hdphoto" Target="../media/hdphoto20.wdp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28.wdp"/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hyperlink" Target="https://urait.ru/bcode/564400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27.wdp"/><Relationship Id="rId5" Type="http://schemas.openxmlformats.org/officeDocument/2006/relationships/image" Target="../media/image15.png"/><Relationship Id="rId15" Type="http://schemas.microsoft.com/office/2007/relationships/hdphoto" Target="../media/hdphoto29.wdp"/><Relationship Id="rId10" Type="http://schemas.openxmlformats.org/officeDocument/2006/relationships/image" Target="../media/image63.png"/><Relationship Id="rId4" Type="http://schemas.microsoft.com/office/2007/relationships/hdphoto" Target="../media/hdphoto25.wdp"/><Relationship Id="rId9" Type="http://schemas.microsoft.com/office/2007/relationships/hdphoto" Target="../media/hdphoto26.wdp"/><Relationship Id="rId1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33.wdp"/><Relationship Id="rId3" Type="http://schemas.openxmlformats.org/officeDocument/2006/relationships/image" Target="../media/image66.png"/><Relationship Id="rId7" Type="http://schemas.microsoft.com/office/2007/relationships/hdphoto" Target="../media/hdphoto31.wdp"/><Relationship Id="rId12" Type="http://schemas.openxmlformats.org/officeDocument/2006/relationships/image" Target="../media/image70.png"/><Relationship Id="rId2" Type="http://schemas.openxmlformats.org/officeDocument/2006/relationships/hyperlink" Target="https://biblioclub.ru/index.php?page=book&amp;id=258178" TargetMode="External"/><Relationship Id="rId16" Type="http://schemas.microsoft.com/office/2007/relationships/hdphoto" Target="../media/hdphoto3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microsoft.com/office/2007/relationships/hdphoto" Target="../media/hdphoto32.wdp"/><Relationship Id="rId5" Type="http://schemas.openxmlformats.org/officeDocument/2006/relationships/hyperlink" Target="https://biblioclub.ru/index.php?page=book&amp;id=574402" TargetMode="External"/><Relationship Id="rId15" Type="http://schemas.openxmlformats.org/officeDocument/2006/relationships/image" Target="../media/image72.png"/><Relationship Id="rId10" Type="http://schemas.openxmlformats.org/officeDocument/2006/relationships/image" Target="../media/image69.png"/><Relationship Id="rId4" Type="http://schemas.microsoft.com/office/2007/relationships/hdphoto" Target="../media/hdphoto30.wdp"/><Relationship Id="rId9" Type="http://schemas.openxmlformats.org/officeDocument/2006/relationships/image" Target="../media/image54.pn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13" Type="http://schemas.microsoft.com/office/2007/relationships/hdphoto" Target="../media/hdphoto38.wdp"/><Relationship Id="rId3" Type="http://schemas.microsoft.com/office/2007/relationships/hdphoto" Target="../media/hdphoto35.wdp"/><Relationship Id="rId7" Type="http://schemas.openxmlformats.org/officeDocument/2006/relationships/image" Target="../media/image74.png"/><Relationship Id="rId12" Type="http://schemas.openxmlformats.org/officeDocument/2006/relationships/image" Target="../media/image76.png"/><Relationship Id="rId17" Type="http://schemas.microsoft.com/office/2007/relationships/hdphoto" Target="../media/hdphoto40.wdp"/><Relationship Id="rId2" Type="http://schemas.openxmlformats.org/officeDocument/2006/relationships/image" Target="../media/image73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microsoft.com/office/2007/relationships/hdphoto" Target="../media/hdphoto37.wdp"/><Relationship Id="rId5" Type="http://schemas.openxmlformats.org/officeDocument/2006/relationships/image" Target="../media/image68.png"/><Relationship Id="rId15" Type="http://schemas.microsoft.com/office/2007/relationships/hdphoto" Target="../media/hdphoto39.wdp"/><Relationship Id="rId10" Type="http://schemas.openxmlformats.org/officeDocument/2006/relationships/image" Target="../media/image75.png"/><Relationship Id="rId4" Type="http://schemas.openxmlformats.org/officeDocument/2006/relationships/hyperlink" Target="https://biblioclub.ru/index.php?page=book&amp;id=698486" TargetMode="External"/><Relationship Id="rId9" Type="http://schemas.openxmlformats.org/officeDocument/2006/relationships/hyperlink" Target="https://biblioclub.ru/index.php?page=book&amp;id=574467" TargetMode="External"/><Relationship Id="rId1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png"/><Relationship Id="rId18" Type="http://schemas.microsoft.com/office/2007/relationships/hdphoto" Target="../media/hdphoto46.wdp"/><Relationship Id="rId3" Type="http://schemas.openxmlformats.org/officeDocument/2006/relationships/image" Target="../media/image79.png"/><Relationship Id="rId7" Type="http://schemas.microsoft.com/office/2007/relationships/hdphoto" Target="../media/hdphoto42.wdp"/><Relationship Id="rId12" Type="http://schemas.openxmlformats.org/officeDocument/2006/relationships/image" Target="../media/image83.png"/><Relationship Id="rId17" Type="http://schemas.openxmlformats.org/officeDocument/2006/relationships/image" Target="../media/image86.png"/><Relationship Id="rId2" Type="http://schemas.openxmlformats.org/officeDocument/2006/relationships/hyperlink" Target="https://biblioclub.ru/index.php?page=book&amp;id=611109" TargetMode="External"/><Relationship Id="rId16" Type="http://schemas.microsoft.com/office/2007/relationships/hdphoto" Target="../media/hdphoto4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hyperlink" Target="https://biblioclub.ru/index.php?page=book&amp;id=574447" TargetMode="External"/><Relationship Id="rId5" Type="http://schemas.openxmlformats.org/officeDocument/2006/relationships/image" Target="../media/image68.png"/><Relationship Id="rId15" Type="http://schemas.openxmlformats.org/officeDocument/2006/relationships/image" Target="../media/image85.png"/><Relationship Id="rId10" Type="http://schemas.openxmlformats.org/officeDocument/2006/relationships/image" Target="../media/image82.png"/><Relationship Id="rId4" Type="http://schemas.microsoft.com/office/2007/relationships/hdphoto" Target="../media/hdphoto41.wdp"/><Relationship Id="rId9" Type="http://schemas.microsoft.com/office/2007/relationships/hdphoto" Target="../media/hdphoto43.wdp"/><Relationship Id="rId14" Type="http://schemas.microsoft.com/office/2007/relationships/hdphoto" Target="../media/hdphoto4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0.png"/><Relationship Id="rId3" Type="http://schemas.openxmlformats.org/officeDocument/2006/relationships/hyperlink" Target="https://biblioclub.ru/index.php?page=book&amp;id=684365" TargetMode="External"/><Relationship Id="rId7" Type="http://schemas.microsoft.com/office/2007/relationships/hdphoto" Target="../media/hdphoto7.wdp"/><Relationship Id="rId12" Type="http://schemas.openxmlformats.org/officeDocument/2006/relationships/image" Target="../media/image89.png"/><Relationship Id="rId17" Type="http://schemas.openxmlformats.org/officeDocument/2006/relationships/image" Target="../media/image93.png"/><Relationship Id="rId2" Type="http://schemas.openxmlformats.org/officeDocument/2006/relationships/hyperlink" Target="https://biblioclub.ru/index.php?page=book&amp;id=684407" TargetMode="Externa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47.wdp"/><Relationship Id="rId15" Type="http://schemas.microsoft.com/office/2007/relationships/hdphoto" Target="../media/hdphoto49.wdp"/><Relationship Id="rId10" Type="http://schemas.openxmlformats.org/officeDocument/2006/relationships/image" Target="../media/image9.png"/><Relationship Id="rId4" Type="http://schemas.openxmlformats.org/officeDocument/2006/relationships/image" Target="../media/image87.png"/><Relationship Id="rId9" Type="http://schemas.microsoft.com/office/2007/relationships/hdphoto" Target="../media/hdphoto48.wdp"/><Relationship Id="rId1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hyperlink" Target="https://biblioclub.ru/index.php?page=book&amp;id=684363" TargetMode="External"/><Relationship Id="rId7" Type="http://schemas.openxmlformats.org/officeDocument/2006/relationships/image" Target="../media/image90.png"/><Relationship Id="rId12" Type="http://schemas.openxmlformats.org/officeDocument/2006/relationships/image" Target="../media/image97.png"/><Relationship Id="rId2" Type="http://schemas.openxmlformats.org/officeDocument/2006/relationships/hyperlink" Target="https://biblioclub.ru/index.php?page=book&amp;id=698533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96.png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9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microsoft.com/office/2007/relationships/hdphoto" Target="../media/hdphoto53.wdp"/><Relationship Id="rId3" Type="http://schemas.openxmlformats.org/officeDocument/2006/relationships/image" Target="../media/image98.png"/><Relationship Id="rId7" Type="http://schemas.microsoft.com/office/2007/relationships/hdphoto" Target="../media/hdphoto7.wdp"/><Relationship Id="rId12" Type="http://schemas.openxmlformats.org/officeDocument/2006/relationships/image" Target="../media/image102.png"/><Relationship Id="rId17" Type="http://schemas.microsoft.com/office/2007/relationships/hdphoto" Target="../media/hdphoto55.wdp"/><Relationship Id="rId2" Type="http://schemas.openxmlformats.org/officeDocument/2006/relationships/hyperlink" Target="https://urait.ru/bcode/564347" TargetMode="Externa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52.wdp"/><Relationship Id="rId5" Type="http://schemas.microsoft.com/office/2007/relationships/hdphoto" Target="../media/hdphoto50.wdp"/><Relationship Id="rId15" Type="http://schemas.microsoft.com/office/2007/relationships/hdphoto" Target="../media/hdphoto54.wdp"/><Relationship Id="rId10" Type="http://schemas.openxmlformats.org/officeDocument/2006/relationships/image" Target="../media/image101.png"/><Relationship Id="rId4" Type="http://schemas.openxmlformats.org/officeDocument/2006/relationships/image" Target="../media/image99.png"/><Relationship Id="rId9" Type="http://schemas.microsoft.com/office/2007/relationships/hdphoto" Target="../media/hdphoto51.wdp"/><Relationship Id="rId14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microsoft.com/office/2007/relationships/hdphoto" Target="../media/hdphoto59.wdp"/><Relationship Id="rId3" Type="http://schemas.openxmlformats.org/officeDocument/2006/relationships/image" Target="../media/image98.png"/><Relationship Id="rId7" Type="http://schemas.microsoft.com/office/2007/relationships/hdphoto" Target="../media/hdphoto5.wdp"/><Relationship Id="rId12" Type="http://schemas.openxmlformats.org/officeDocument/2006/relationships/image" Target="../media/image108.png"/><Relationship Id="rId17" Type="http://schemas.microsoft.com/office/2007/relationships/hdphoto" Target="../media/hdphoto61.wdp"/><Relationship Id="rId2" Type="http://schemas.openxmlformats.org/officeDocument/2006/relationships/hyperlink" Target="https://urait.ru/bcode/564348" TargetMode="Externa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58.wdp"/><Relationship Id="rId5" Type="http://schemas.microsoft.com/office/2007/relationships/hdphoto" Target="../media/hdphoto56.wdp"/><Relationship Id="rId15" Type="http://schemas.microsoft.com/office/2007/relationships/hdphoto" Target="../media/hdphoto60.wdp"/><Relationship Id="rId10" Type="http://schemas.openxmlformats.org/officeDocument/2006/relationships/image" Target="../media/image107.png"/><Relationship Id="rId4" Type="http://schemas.openxmlformats.org/officeDocument/2006/relationships/image" Target="../media/image105.png"/><Relationship Id="rId9" Type="http://schemas.microsoft.com/office/2007/relationships/hdphoto" Target="../media/hdphoto57.wdp"/><Relationship Id="rId1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7.png"/><Relationship Id="rId7" Type="http://schemas.openxmlformats.org/officeDocument/2006/relationships/slide" Target="slide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3.xml"/><Relationship Id="rId4" Type="http://schemas.microsoft.com/office/2007/relationships/hdphoto" Target="../media/hdphoto3.wdp"/><Relationship Id="rId9" Type="http://schemas.openxmlformats.org/officeDocument/2006/relationships/slide" Target="slide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hyperlink" Target="https://biblioclub.ru/index.php?page=book&amp;id=698492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microsoft.com/office/2007/relationships/hdphoto" Target="../media/hdphoto4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microsoft.com/office/2007/relationships/hdphoto" Target="../media/hdphoto7.wdp"/><Relationship Id="rId2" Type="http://schemas.openxmlformats.org/officeDocument/2006/relationships/hyperlink" Target="https://biblioclub.ru/index.php?page=book&amp;id=69849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slide" Target="slide4.xml"/><Relationship Id="rId10" Type="http://schemas.openxmlformats.org/officeDocument/2006/relationships/image" Target="../media/image18.png"/><Relationship Id="rId4" Type="http://schemas.microsoft.com/office/2007/relationships/hdphoto" Target="../media/hdphoto6.wdp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hyperlink" Target="https://biblioclub.ru/index.php?page=book&amp;id=574420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microsoft.com/office/2007/relationships/hdphoto" Target="../media/hdphoto8.wdp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12" Type="http://schemas.openxmlformats.org/officeDocument/2006/relationships/image" Target="../media/image30.png"/><Relationship Id="rId2" Type="http://schemas.openxmlformats.org/officeDocument/2006/relationships/hyperlink" Target="https://biblioclub.ru/index.php?page=book&amp;id=610897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microsoft.com/office/2007/relationships/hdphoto" Target="../media/hdphoto10.wdp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1.wdp"/><Relationship Id="rId7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hyperlink" Target="https://biblioclub.ru/index.php?page=book&amp;id=610948" TargetMode="External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2" Type="http://schemas.openxmlformats.org/officeDocument/2006/relationships/hyperlink" Target="https://biblioclub.ru/index.php?page=book&amp;id=611073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41.png"/><Relationship Id="rId5" Type="http://schemas.openxmlformats.org/officeDocument/2006/relationships/image" Target="../media/image15.png"/><Relationship Id="rId10" Type="http://schemas.openxmlformats.org/officeDocument/2006/relationships/image" Target="../media/image40.png"/><Relationship Id="rId4" Type="http://schemas.microsoft.com/office/2007/relationships/hdphoto" Target="../media/hdphoto12.wdp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33.png"/><Relationship Id="rId12" Type="http://schemas.openxmlformats.org/officeDocument/2006/relationships/image" Target="../media/image47.png"/><Relationship Id="rId2" Type="http://schemas.openxmlformats.org/officeDocument/2006/relationships/hyperlink" Target="https://biblioclub.ru/index.php?page=book&amp;id=574406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46.png"/><Relationship Id="rId5" Type="http://schemas.openxmlformats.org/officeDocument/2006/relationships/image" Target="../media/image15.png"/><Relationship Id="rId10" Type="http://schemas.openxmlformats.org/officeDocument/2006/relationships/image" Target="../media/image45.png"/><Relationship Id="rId4" Type="http://schemas.microsoft.com/office/2007/relationships/hdphoto" Target="../media/hdphoto13.wdp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6000" b="932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28" t="6404" r="15545" b="6884"/>
          <a:stretch/>
        </p:blipFill>
        <p:spPr bwMode="auto">
          <a:xfrm>
            <a:off x="0" y="841571"/>
            <a:ext cx="6637357" cy="535288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5970" y="1321396"/>
            <a:ext cx="4858058" cy="20621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/>
            <a:r>
              <a:rPr lang="ru-RU" sz="3200" b="1" dirty="0" smtClean="0">
                <a:effectLst>
                  <a:innerShdw>
                    <a:prstClr val="black">
                      <a:alpha val="0"/>
                    </a:prstClr>
                  </a:innerShdw>
                  <a:reflection endPos="0" dist="508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ВИРТУАЛЬНАЯ</a:t>
            </a:r>
          </a:p>
          <a:p>
            <a:pPr algn="ctr"/>
            <a:r>
              <a:rPr lang="ru-RU" sz="3200" b="1" dirty="0" smtClean="0">
                <a:effectLst>
                  <a:innerShdw>
                    <a:prstClr val="black">
                      <a:alpha val="0"/>
                    </a:prstClr>
                  </a:innerShdw>
                  <a:reflection endPos="0" dist="508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ПОЛКА</a:t>
            </a:r>
          </a:p>
          <a:p>
            <a:pPr algn="ctr"/>
            <a:r>
              <a:rPr lang="ru-RU" sz="3200" b="1" dirty="0" smtClean="0">
                <a:effectLst>
                  <a:innerShdw>
                    <a:prstClr val="black">
                      <a:alpha val="0"/>
                    </a:prstClr>
                  </a:innerShdw>
                  <a:reflection endPos="0" dist="508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ЗАРУБЕЖНОЙ</a:t>
            </a:r>
          </a:p>
          <a:p>
            <a:pPr algn="ctr"/>
            <a:r>
              <a:rPr lang="ru-RU" sz="3200" b="1" dirty="0" smtClean="0">
                <a:effectLst>
                  <a:innerShdw>
                    <a:prstClr val="black">
                      <a:alpha val="0"/>
                    </a:prstClr>
                  </a:innerShdw>
                  <a:reflection endPos="0" dist="508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ПРОЗЫ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21492" y="6198767"/>
            <a:ext cx="63596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ВЫСТАВКА </a:t>
            </a:r>
            <a:r>
              <a:rPr lang="ru-RU" sz="14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ХУДОЖЕСТВЕННЫХ ПРОИЗВЕДЕНИЙ</a:t>
            </a:r>
            <a:r>
              <a:rPr lang="ru-RU" sz="1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</a:t>
            </a:r>
            <a:r>
              <a:rPr lang="ru-RU" sz="1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ИНОСТРАННЫХ </a:t>
            </a:r>
            <a:r>
              <a:rPr lang="ru-RU" sz="14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ЯЗЫКАХ  ИЗ ЭЛЕКТРОННЫХ БИБЛИОТЕЧНЫХ СИСТЕМ </a:t>
            </a:r>
            <a:endParaRPr lang="ru-RU" sz="14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977" b="89908" l="9904" r="935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037"/>
            <a:ext cx="1099185" cy="1021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7" y="121380"/>
            <a:ext cx="1383738" cy="4597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459415">
            <a:off x="547027" y="3730375"/>
            <a:ext cx="699850" cy="64156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495290">
            <a:off x="3278239" y="2991365"/>
            <a:ext cx="1236853" cy="124670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icture 7"/>
          <p:cNvPicPr/>
          <p:nvPr/>
        </p:nvPicPr>
        <p:blipFill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89182" y="5196448"/>
            <a:ext cx="1854818" cy="16615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37611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5134" y="6595009"/>
            <a:ext cx="9058866" cy="26299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 Narrow" panose="020B0606020202030204" pitchFamily="34" charset="0"/>
              </a:rPr>
              <a:t>ХУДОЖЕСТВЕННАЯ ЛИТЕРАТУРА НА НЕМЕЦКОМ ЯЗЫКЕ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13657" y="524114"/>
            <a:ext cx="5744615" cy="10341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Немецкие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предания и легенды =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Deutsche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sagen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und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legenden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сост. Л. И. Подгорная ;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худож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О. Воронова. –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Санкт-Петербург : КАРО, 2021. – 144 с. : ил.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URL: 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https://biblioclub.ru/index.php?page=book&amp;id=698501</a:t>
            </a:r>
            <a:endParaRPr lang="ru-RU" sz="1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1400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184" y="2165886"/>
            <a:ext cx="66800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 книгу вошли немецкие легенды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предания.</a:t>
            </a:r>
          </a:p>
          <a:p>
            <a:pPr algn="ctr"/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К тексту каждой легенды предлагаются разнообразные упражнения </a:t>
            </a:r>
            <a:endParaRPr lang="ru-RU" sz="16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для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развития диалогической речи и </a:t>
            </a:r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закрепления</a:t>
            </a:r>
          </a:p>
          <a:p>
            <a:pPr algn="ctr"/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изученного лексического материала.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467" y="151477"/>
            <a:ext cx="1650212" cy="24015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977" b="89908" l="9904" r="935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358" y="0"/>
            <a:ext cx="736642" cy="6842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58407" y="5798661"/>
            <a:ext cx="1493649" cy="14753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667" t="11589" r="32312" b="6570"/>
          <a:stretch/>
        </p:blipFill>
        <p:spPr>
          <a:xfrm>
            <a:off x="7125467" y="3349366"/>
            <a:ext cx="1683902" cy="2278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216" t="10498" r="31687" b="7311"/>
          <a:stretch/>
        </p:blipFill>
        <p:spPr>
          <a:xfrm>
            <a:off x="5229511" y="4192256"/>
            <a:ext cx="1728761" cy="2344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498" t="11616" r="32142" b="7609"/>
          <a:stretch/>
        </p:blipFill>
        <p:spPr>
          <a:xfrm>
            <a:off x="3250672" y="3589534"/>
            <a:ext cx="1670583" cy="2209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21" t="11466" r="31823" b="7261"/>
          <a:stretch/>
        </p:blipFill>
        <p:spPr>
          <a:xfrm>
            <a:off x="979136" y="4286350"/>
            <a:ext cx="1715512" cy="2249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7905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9012" y="6607962"/>
            <a:ext cx="8998344" cy="25003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 Narrow" panose="020B0606020202030204" pitchFamily="34" charset="0"/>
              </a:rPr>
              <a:t>ХУДОЖЕСТВЕННАЯ ЛИТЕРАТУРА НА НЕМЕЦКОМ ЯЗЫКЕ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32459" y="830055"/>
            <a:ext cx="5769969" cy="116525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Иванова, З. Т. Детство и юность Людвига Ван Бетховена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З. Т. Иванова. – Санкт-Петербург : Антология, 2003. – 240 с.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–URL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biblioclub.ru/index.php?page=book&amp;id=213314</a:t>
            </a:r>
            <a:endParaRPr lang="ru-RU" sz="1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ru-RU" sz="1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6413" y="2249747"/>
            <a:ext cx="55360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Книга рассказывает о детстве и юности великого немецкого композитора Людвига Ван </a:t>
            </a:r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Бетховена. Язык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этой книги богат пословицами и фразеологизмами, а также содержит много диалогов, отражающих современную разговорную речь. Эти языковые средства позволят читателям обогатить словарный запас и в целом усовершенствовать знания немецкого языка.</a:t>
            </a:r>
          </a:p>
        </p:txBody>
      </p:sp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15" y="268897"/>
            <a:ext cx="1771817" cy="247033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977" b="89908" l="9904" r="935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06" y="11645"/>
            <a:ext cx="736642" cy="684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38244" y="5810655"/>
            <a:ext cx="1493649" cy="14753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078" t="14020" r="31911" b="6619"/>
          <a:stretch/>
        </p:blipFill>
        <p:spPr>
          <a:xfrm>
            <a:off x="655117" y="2979766"/>
            <a:ext cx="1812615" cy="2379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597" t="11168" r="32126" b="7340"/>
          <a:stretch/>
        </p:blipFill>
        <p:spPr>
          <a:xfrm>
            <a:off x="2589452" y="4401613"/>
            <a:ext cx="1497626" cy="2002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857" t="12185" r="32803" b="8846"/>
          <a:stretch/>
        </p:blipFill>
        <p:spPr>
          <a:xfrm>
            <a:off x="4208798" y="4198043"/>
            <a:ext cx="1455627" cy="1999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412" t="11776" r="32040" b="6857"/>
          <a:stretch/>
        </p:blipFill>
        <p:spPr>
          <a:xfrm>
            <a:off x="5781658" y="4360841"/>
            <a:ext cx="1619346" cy="2145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890" t="12465" r="31980" b="6792"/>
          <a:stretch/>
        </p:blipFill>
        <p:spPr>
          <a:xfrm>
            <a:off x="7481082" y="4198043"/>
            <a:ext cx="1642692" cy="2185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565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9012" y="6607962"/>
            <a:ext cx="8998344" cy="25003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НЕМЕЦКОМ ЯЗЫКЕ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1607" y="647363"/>
            <a:ext cx="4999989" cy="131900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Гофман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 Die </a:t>
            </a:r>
            <a:r>
              <a:rPr lang="en-US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Elixiere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des </a:t>
            </a:r>
            <a:r>
              <a:rPr lang="en-US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Teufels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Эликсиры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Сатаны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Э. Гофман. — Москва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Издательство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Юрайт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2025. — 381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с. —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URL: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urait.ru/bcode/564400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1400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7959" y="2033281"/>
            <a:ext cx="71185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"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Эликсиры сатаны" — шедевр немецкого </a:t>
            </a:r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романтизма,</a:t>
            </a:r>
          </a:p>
          <a:p>
            <a:pPr algn="ctr"/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который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погружает читателя </a:t>
            </a:r>
            <a:endParaRPr lang="ru-RU" sz="16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самые темные недра человеческой природы, </a:t>
            </a:r>
            <a:endParaRPr lang="ru-RU" sz="16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стирая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грань между рассудочностью и безумием. </a:t>
            </a:r>
            <a:endParaRPr lang="ru-RU" sz="16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Череда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преступлений и грехов, чернейшее предательство и вероломство… 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301" y="477272"/>
            <a:ext cx="1815428" cy="268289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977" b="89908" l="9904" r="935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08" y="278225"/>
            <a:ext cx="736642" cy="6842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2015" y="5780107"/>
            <a:ext cx="1530229" cy="15424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952" t="15092" r="20736" b="3464"/>
          <a:stretch/>
        </p:blipFill>
        <p:spPr>
          <a:xfrm>
            <a:off x="469339" y="4146160"/>
            <a:ext cx="1862404" cy="2286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811" t="15267" r="20185" b="2707"/>
          <a:stretch/>
        </p:blipFill>
        <p:spPr>
          <a:xfrm>
            <a:off x="2702740" y="4164866"/>
            <a:ext cx="1868024" cy="2267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144" t="14884" r="20399" b="3337"/>
          <a:stretch/>
        </p:blipFill>
        <p:spPr>
          <a:xfrm>
            <a:off x="7008440" y="3988026"/>
            <a:ext cx="1851289" cy="2273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685" t="16240" r="20263" b="2950"/>
          <a:stretch/>
        </p:blipFill>
        <p:spPr>
          <a:xfrm>
            <a:off x="4878745" y="4159308"/>
            <a:ext cx="1878955" cy="2244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7729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129794" y="3210990"/>
            <a:ext cx="3926196" cy="26112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1000"/>
              </a:spcAft>
            </a:pPr>
            <a:r>
              <a:rPr lang="ru-RU" sz="1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Шодерло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де Лакло, П. Опасные связи = </a:t>
            </a:r>
            <a:r>
              <a:rPr lang="ru-RU" sz="1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Les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liaisons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dangereuses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/ П. </a:t>
            </a:r>
            <a:r>
              <a:rPr lang="ru-RU" sz="1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Шодерло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де Лакло. – Санкт-Петербург : Антология, 2006. – 352 с. – URL: </a:t>
            </a:r>
            <a:r>
              <a:rPr lang="ru-RU" sz="1400" b="1" u="sng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https://biblioclub.ru/index.php?page=book&amp;id=258178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200" b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200" b="1" dirty="0" smtClean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200" b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9794" y="4692554"/>
            <a:ext cx="41856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Этот роман в письмах рисует высший свет Франции в канун 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Великой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революции, где 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царят</a:t>
            </a: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безнравственность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, цинизм и сладострастие. Герои романа, виконт де </a:t>
            </a:r>
            <a:r>
              <a:rPr lang="ru-RU" sz="1400" i="1" dirty="0" err="1">
                <a:latin typeface="Cambria" panose="02040503050406030204" pitchFamily="18" charset="0"/>
                <a:ea typeface="Cambria" panose="02040503050406030204" pitchFamily="18" charset="0"/>
              </a:rPr>
              <a:t>Вальмон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1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маркиза де </a:t>
            </a:r>
            <a:r>
              <a:rPr lang="ru-RU" sz="1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Мертей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затевают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интригу.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1101" y="6644899"/>
            <a:ext cx="9002899" cy="2053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ФРАНЦУЗСКОМ ЯЗЫКЕ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" y="3312789"/>
            <a:ext cx="1822115" cy="27377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39887" y="513025"/>
            <a:ext cx="4033639" cy="23296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Бальзак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О.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Gobseck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Гобсек / О. Бальзак. – Санкт-Петербург : КАРО, 2016. – 128 с. – URL: 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https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://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biblioclub.ru/index.php?page=book&amp;id=574402</a:t>
            </a:r>
            <a:endParaRPr lang="ru-RU" sz="14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200" b="1" dirty="0">
              <a:latin typeface="Arial Narrow" panose="020B0606020202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200" b="1" dirty="0" smtClean="0">
              <a:latin typeface="Arial Narrow" panose="020B0606020202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latin typeface="Arial Narrow" panose="020B0606020202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200" b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200" b="1" dirty="0" smtClean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200" b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32860" y="1646593"/>
            <a:ext cx="4448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Расчетливый и невероятно скупой </a:t>
            </a:r>
            <a:endParaRPr lang="ru-RU" sz="1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ростовщик Гобсек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беспощаден к своим </a:t>
            </a:r>
            <a:endParaRPr lang="ru-RU" sz="1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клиентам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— светским дамам и аристократам, </a:t>
            </a:r>
            <a:endParaRPr lang="ru-RU" sz="1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актерам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и прожигателям жизни. </a:t>
            </a:r>
          </a:p>
        </p:txBody>
      </p:sp>
      <p:pic>
        <p:nvPicPr>
          <p:cNvPr id="3078" name="Picture 6" descr="Фото товар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305" y="412317"/>
            <a:ext cx="1751347" cy="246780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77812" y="168571"/>
            <a:ext cx="737680" cy="6889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65870" y="2998457"/>
            <a:ext cx="737680" cy="6889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248803" y="5907247"/>
            <a:ext cx="1362569" cy="13458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642" t="27387" r="37096" b="6417"/>
          <a:stretch/>
        </p:blipFill>
        <p:spPr>
          <a:xfrm>
            <a:off x="5691562" y="529704"/>
            <a:ext cx="1381781" cy="21206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706" t="15626" r="37256" b="20821"/>
          <a:stretch/>
        </p:blipFill>
        <p:spPr>
          <a:xfrm>
            <a:off x="4195488" y="532746"/>
            <a:ext cx="1428134" cy="2123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4" cstate="print"/>
          <a:srcRect l="36610" t="13173" r="34546" b="7082"/>
          <a:stretch/>
        </p:blipFill>
        <p:spPr>
          <a:xfrm>
            <a:off x="1991437" y="3582008"/>
            <a:ext cx="1507092" cy="2343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964" t="11915" r="34801" b="7762"/>
          <a:stretch/>
        </p:blipFill>
        <p:spPr>
          <a:xfrm>
            <a:off x="3555826" y="3582008"/>
            <a:ext cx="1501052" cy="2319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8311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Книга «Госпожа Бовари = Madame Bovary» Флобер = Flaube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824" y="156526"/>
            <a:ext cx="1589431" cy="228878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714871" y="2294830"/>
            <a:ext cx="4429129" cy="20229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Флобер, Г.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Madame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Bovary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Госпожа </a:t>
            </a:r>
            <a:r>
              <a:rPr lang="ru-RU" sz="1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Бовари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Г. Флобер ; Е. Г.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Шабаловой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– Санкт-Петербург : КАРО, 2022. – 448 с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–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URL: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https://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biblioclub.ru/index.php?page=book&amp;id=698486</a:t>
            </a:r>
            <a:endParaRPr lang="ru-RU" sz="1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1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4871" y="3458860"/>
            <a:ext cx="4656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В этом великом творении 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литературы</a:t>
            </a: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Флобер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пытается разрешить извечный конфликт 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между иллюзией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и реальностью..</a:t>
            </a:r>
            <a:b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sz="1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1101" y="6611193"/>
            <a:ext cx="9002899" cy="2053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ФРАНЦУЗСКОМ ЯЗЫКЕ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42942" y="-68300"/>
            <a:ext cx="737680" cy="6889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48803" y="5907247"/>
            <a:ext cx="1362569" cy="13458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4682" y="156527"/>
            <a:ext cx="1530352" cy="205624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1" name="Скругленный прямоугольник 20"/>
          <p:cNvSpPr/>
          <p:nvPr/>
        </p:nvSpPr>
        <p:spPr>
          <a:xfrm>
            <a:off x="64737" y="2087745"/>
            <a:ext cx="4555816" cy="22248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Стендаль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Le rouge et le noir.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Chronique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XIXe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siècle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Красное и черное. Хроника XIX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века/ Стендаль.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Санкт-Петербург : КАРО, 2016. –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480  с.-URL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https://biblioclub.ru/index.php?page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=</a:t>
            </a:r>
          </a:p>
          <a:p>
            <a:pPr algn="ctr">
              <a:spcAft>
                <a:spcPts val="1000"/>
              </a:spcAft>
            </a:pPr>
            <a:r>
              <a:rPr lang="ru-RU" sz="1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book&amp;id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=574467</a:t>
            </a:r>
            <a:endParaRPr lang="ru-RU" sz="1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200" b="1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200" b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200" b="1" dirty="0" smtClean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200" b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458860"/>
            <a:ext cx="4620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latin typeface="Arial Narrow" panose="020B0606020202030204" pitchFamily="34" charset="0"/>
              </a:rPr>
              <a:t> 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"Красное" - это любовь, "черное" - смерть. Они никогда не смешиваются, но почему-то всегда соседствуют. Истина, которую лишний раз подтвердил Стендаль.</a:t>
            </a:r>
            <a:endParaRPr lang="ru-RU" sz="1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9235" y="-68300"/>
            <a:ext cx="737680" cy="6889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836" t="16372" r="37255" b="12473"/>
          <a:stretch/>
        </p:blipFill>
        <p:spPr>
          <a:xfrm>
            <a:off x="792877" y="4475242"/>
            <a:ext cx="1252763" cy="2097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575" t="13200" r="37746" b="22507"/>
          <a:stretch/>
        </p:blipFill>
        <p:spPr>
          <a:xfrm>
            <a:off x="2342607" y="4475243"/>
            <a:ext cx="1347482" cy="2094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9480" t="14439" r="28617" b="7231"/>
          <a:stretch/>
        </p:blipFill>
        <p:spPr>
          <a:xfrm>
            <a:off x="5440285" y="4402622"/>
            <a:ext cx="1599798" cy="2188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461" t="12525" r="32627" b="7371"/>
          <a:stretch/>
        </p:blipFill>
        <p:spPr>
          <a:xfrm>
            <a:off x="7264966" y="4423154"/>
            <a:ext cx="1631311" cy="2167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2520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4758118" y="1973872"/>
            <a:ext cx="4296870" cy="22830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Жид, А. 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Les faux-</a:t>
            </a:r>
            <a:r>
              <a:rPr lang="en-US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monnayeurs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Фальшивомонетчики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А. Жид. – Санкт-Петербург : КАРО, 2019. – 512 с.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URL: 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</a:t>
            </a:r>
            <a:r>
              <a:rPr lang="en-US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biblioclub.ru/index.php?page=book&amp;id=611109</a:t>
            </a:r>
            <a:endParaRPr lang="ru-RU" sz="1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1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3744" y="3230206"/>
            <a:ext cx="4570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В этом великом творении литературы, </a:t>
            </a:r>
            <a:endParaRPr lang="ru-RU" sz="1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автор исповедовался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читателю. Где реальность, </a:t>
            </a:r>
            <a:endParaRPr lang="ru-RU" sz="1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А где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воображение, что изящно, но аморально, </a:t>
            </a:r>
            <a:endParaRPr lang="ru-RU" sz="1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а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что подлинно, но безобразно?</a:t>
            </a:r>
          </a:p>
          <a:p>
            <a:r>
              <a:rPr lang="ru-RU" sz="1400" i="1" dirty="0"/>
              <a:t/>
            </a:r>
            <a:br>
              <a:rPr lang="ru-RU" sz="1400" i="1" dirty="0"/>
            </a:br>
            <a:endParaRPr lang="ru-RU" sz="1400" i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1102" y="6611193"/>
            <a:ext cx="8841058" cy="2053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ФРАНЦУЗСКОМ ЯЗЫКЕ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AutoShape 6" descr="https://imo10.labirint.ru/books/719462/cover.jpg/242-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 descr="Фото товар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85" y="43826"/>
            <a:ext cx="1301463" cy="18930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72657" y="-65014"/>
            <a:ext cx="737680" cy="6889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307" t="11265" r="36502" b="29273"/>
          <a:stretch/>
        </p:blipFill>
        <p:spPr>
          <a:xfrm>
            <a:off x="5591597" y="4670311"/>
            <a:ext cx="1408014" cy="1869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584" t="15048" r="34548" b="12292"/>
          <a:stretch/>
        </p:blipFill>
        <p:spPr>
          <a:xfrm>
            <a:off x="7181309" y="4670311"/>
            <a:ext cx="1320377" cy="1869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/>
          <a:srcRect l="33338" t="12160" r="33211" b="7213"/>
          <a:stretch/>
        </p:blipFill>
        <p:spPr>
          <a:xfrm>
            <a:off x="85646" y="4715877"/>
            <a:ext cx="1366472" cy="1852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75669" y="2001734"/>
            <a:ext cx="4578075" cy="22551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1000"/>
              </a:spcAft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Сент-Экзюпери, А. 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Terre des </a:t>
            </a:r>
            <a:r>
              <a:rPr lang="en-US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hommes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Планета людей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А. Сент-Экзюпери. – Санкт-Петербург : КАРО, 2015. – 256 с.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URL: 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1"/>
              </a:rPr>
              <a:t>https://</a:t>
            </a:r>
            <a:r>
              <a:rPr lang="en-US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1"/>
              </a:rPr>
              <a:t>biblioclub.ru/index.php?page=book&amp;id=574447</a:t>
            </a:r>
            <a:endParaRPr lang="ru-RU" sz="1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400" b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313539" y="5850482"/>
            <a:ext cx="1390008" cy="13717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015" y="3302770"/>
            <a:ext cx="4613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latin typeface="Arial Narrow" panose="020B0606020202030204" pitchFamily="34" charset="0"/>
              </a:rPr>
              <a:t>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Предлагаем вниманию читателей сборник очерков Антуана де Сент-Экзюпери, написанный в 1939 году.</a:t>
            </a:r>
          </a:p>
          <a:p>
            <a:pPr algn="ctr"/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Неадаптированный текст снабжен комментариями </a:t>
            </a:r>
            <a:endParaRPr lang="ru-RU" sz="1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словарем. </a:t>
            </a:r>
            <a:endParaRPr lang="ru-RU" sz="1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893" t="13188" r="31823" b="7098"/>
          <a:stretch/>
        </p:blipFill>
        <p:spPr>
          <a:xfrm>
            <a:off x="1592414" y="4725510"/>
            <a:ext cx="1413889" cy="1849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285" t="14522" r="31771" b="6694"/>
          <a:stretch/>
        </p:blipFill>
        <p:spPr>
          <a:xfrm>
            <a:off x="3110826" y="4725510"/>
            <a:ext cx="1465743" cy="1858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=""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41" t="2514" r="5982" b="2457"/>
          <a:stretch/>
        </p:blipFill>
        <p:spPr bwMode="auto">
          <a:xfrm>
            <a:off x="1615359" y="74402"/>
            <a:ext cx="1279161" cy="183188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85707" y="-65014"/>
            <a:ext cx="737680" cy="6889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720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844454" y="1779501"/>
            <a:ext cx="2718754" cy="1905227"/>
          </a:xfrm>
          <a:prstGeom prst="roundRect">
            <a:avLst/>
          </a:prstGeom>
          <a:solidFill>
            <a:srgbClr val="CC648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100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Ай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Вэй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Виновата любовь = </a:t>
            </a:r>
            <a:r>
              <a:rPr lang="ja-JP" altLang="en-US" sz="1400" b="1" dirty="0">
                <a:solidFill>
                  <a:srgbClr val="002060"/>
                </a:solidFill>
                <a:latin typeface="Cambria" panose="02040503050406030204" pitchFamily="18" charset="0"/>
              </a:rPr>
              <a:t>爱人有罪 作者 </a:t>
            </a:r>
            <a:r>
              <a:rPr lang="en-US" altLang="ja-JP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книга для чтения на китайском языке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Ай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Вэй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– Санкт-Петербург : КАРО, 2021. – 384 с. –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URL: 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</a:t>
            </a:r>
            <a:r>
              <a:rPr lang="en-US" sz="1400" b="1" dirty="0" smtClean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biblioclub.ru/index.php?page=book&amp;id=684407</a:t>
            </a:r>
            <a:endParaRPr lang="ru-RU" sz="14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1000"/>
              </a:spcAft>
            </a:pP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59011" y="2865982"/>
            <a:ext cx="2744909" cy="2333634"/>
          </a:xfrm>
          <a:prstGeom prst="roundRect">
            <a:avLst/>
          </a:prstGeom>
          <a:solidFill>
            <a:srgbClr val="CC648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i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6858" y="1179337"/>
            <a:ext cx="40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1200" i="1" dirty="0" smtClean="0">
              <a:solidFill>
                <a:prstClr val="black"/>
              </a:solidFill>
              <a:latin typeface="Arial Narrow" panose="020B0606020202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200" i="1" dirty="0" smtClean="0">
              <a:solidFill>
                <a:prstClr val="black"/>
              </a:solidFill>
              <a:latin typeface="Arial Narrow" panose="020B0606020202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200" i="1" dirty="0" smtClean="0">
              <a:solidFill>
                <a:prstClr val="black"/>
              </a:solidFill>
              <a:latin typeface="Arial Narrow" panose="020B0606020202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200" i="1" dirty="0" smtClean="0">
              <a:solidFill>
                <a:prstClr val="black"/>
              </a:solidFill>
              <a:latin typeface="Arial Narrow" panose="020B0606020202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200" i="1" dirty="0" smtClean="0">
              <a:solidFill>
                <a:prstClr val="black"/>
              </a:solidFill>
              <a:latin typeface="Arial Narrow" panose="020B0606020202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i="1" dirty="0" smtClean="0">
                <a:solidFill>
                  <a:prstClr val="black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endParaRPr lang="ru-RU" sz="1200" i="1" dirty="0">
              <a:solidFill>
                <a:prstClr val="black"/>
              </a:solidFill>
              <a:latin typeface="Arial Narrow" panose="020B0606020202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2588" y="2414552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endParaRPr lang="ru-RU" sz="1200" i="1" dirty="0">
              <a:solidFill>
                <a:prstClr val="black"/>
              </a:solidFill>
              <a:latin typeface="Arial Narrow" panose="020B0606020202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200" i="1" dirty="0">
              <a:solidFill>
                <a:prstClr val="black"/>
              </a:solidFill>
              <a:latin typeface="Arial Narrow" panose="020B0606020202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4502" y="3050252"/>
            <a:ext cx="2906748" cy="21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Ши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Динжоу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Притяжение радуги = </a:t>
            </a:r>
            <a:r>
              <a:rPr lang="ja-JP" alt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彩虹的重力 </a:t>
            </a:r>
            <a:r>
              <a:rPr lang="en-US" altLang="ja-JP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книга для чтения на китайском языке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Ши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Динжоу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; Е. Н.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Колпачковой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– Санкт-Петербург : КАРО, 2021. – 480 с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.– 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URL: 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biblioclub.ru/index.php?page=book&amp;id=684365</a:t>
            </a:r>
            <a:endParaRPr lang="ru-RU" sz="1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400" b="1" dirty="0">
              <a:solidFill>
                <a:srgbClr val="00206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6646" y="6554549"/>
            <a:ext cx="8925514" cy="261975"/>
          </a:xfrm>
          <a:prstGeom prst="roundRect">
            <a:avLst/>
          </a:prstGeom>
          <a:solidFill>
            <a:srgbClr val="CC648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КИТАЙСКОМ ЯЗЫКЕ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648" y="1885832"/>
            <a:ext cx="1445402" cy="1823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CC6484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9977" b="89908" l="9904" r="935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3" y="1368524"/>
            <a:ext cx="865897" cy="804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849" r="15874"/>
          <a:stretch/>
        </p:blipFill>
        <p:spPr>
          <a:xfrm>
            <a:off x="4766710" y="2945007"/>
            <a:ext cx="1480197" cy="207671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CC6484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9977" b="89908" l="9904" r="935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08" y="2607240"/>
            <a:ext cx="835754" cy="77633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71318" y="518018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i="1" dirty="0">
                <a:latin typeface="Cambria" panose="02040503050406030204" pitchFamily="18" charset="0"/>
                <a:ea typeface="Cambria" panose="02040503050406030204" pitchFamily="18" charset="0"/>
              </a:rPr>
              <a:t>Роман «Притяжение радуги» — это трогательная история</a:t>
            </a:r>
          </a:p>
          <a:p>
            <a:pPr algn="ctr"/>
            <a:r>
              <a:rPr lang="ru-RU" sz="1200" i="1" dirty="0">
                <a:latin typeface="Cambria" panose="02040503050406030204" pitchFamily="18" charset="0"/>
                <a:ea typeface="Cambria" panose="02040503050406030204" pitchFamily="18" charset="0"/>
              </a:rPr>
              <a:t> любви двух молодых преподавателей — </a:t>
            </a:r>
            <a:r>
              <a:rPr lang="ru-RU" sz="1200" i="1" dirty="0" err="1">
                <a:latin typeface="Cambria" panose="02040503050406030204" pitchFamily="18" charset="0"/>
                <a:ea typeface="Cambria" panose="02040503050406030204" pitchFamily="18" charset="0"/>
              </a:rPr>
              <a:t>Хэ</a:t>
            </a:r>
            <a:r>
              <a:rPr lang="ru-RU" sz="1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200" i="1" dirty="0" err="1">
                <a:latin typeface="Cambria" panose="02040503050406030204" pitchFamily="18" charset="0"/>
                <a:ea typeface="Cambria" panose="02040503050406030204" pitchFamily="18" charset="0"/>
              </a:rPr>
              <a:t>Цайхун</a:t>
            </a:r>
            <a:r>
              <a:rPr lang="ru-RU" sz="1200" i="1" dirty="0"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ru-RU" sz="1200" i="1" dirty="0" err="1">
                <a:latin typeface="Cambria" panose="02040503050406030204" pitchFamily="18" charset="0"/>
                <a:ea typeface="Cambria" panose="02040503050406030204" pitchFamily="18" charset="0"/>
              </a:rPr>
              <a:t>Цзи</a:t>
            </a:r>
            <a:r>
              <a:rPr lang="ru-RU" sz="1200" i="1" dirty="0">
                <a:latin typeface="Cambria" panose="02040503050406030204" pitchFamily="18" charset="0"/>
                <a:ea typeface="Cambria" panose="02040503050406030204" pitchFamily="18" charset="0"/>
              </a:rPr>
              <a:t> Хуана.</a:t>
            </a:r>
          </a:p>
          <a:p>
            <a:pPr algn="ctr"/>
            <a:r>
              <a:rPr lang="ru-RU" sz="1200" i="1" dirty="0">
                <a:latin typeface="Cambria" panose="02040503050406030204" pitchFamily="18" charset="0"/>
                <a:ea typeface="Cambria" panose="02040503050406030204" pitchFamily="18" charset="0"/>
              </a:rPr>
              <a:t> Автор </a:t>
            </a:r>
            <a:r>
              <a:rPr lang="ru-RU" sz="1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не только </a:t>
            </a:r>
            <a:r>
              <a:rPr lang="ru-RU" sz="1200" i="1" dirty="0">
                <a:latin typeface="Cambria" panose="02040503050406030204" pitchFamily="18" charset="0"/>
                <a:ea typeface="Cambria" panose="02040503050406030204" pitchFamily="18" charset="0"/>
              </a:rPr>
              <a:t>рассказывает о полной перипетий</a:t>
            </a:r>
          </a:p>
          <a:p>
            <a:pPr algn="ctr"/>
            <a:r>
              <a:rPr lang="ru-RU" sz="1200" i="1" dirty="0">
                <a:latin typeface="Cambria" panose="02040503050406030204" pitchFamily="18" charset="0"/>
                <a:ea typeface="Cambria" panose="02040503050406030204" pitchFamily="18" charset="0"/>
              </a:rPr>
              <a:t> жизни современной китайской молодежи,</a:t>
            </a:r>
          </a:p>
          <a:p>
            <a:pPr algn="ctr"/>
            <a:r>
              <a:rPr lang="ru-RU" sz="1200" i="1" dirty="0">
                <a:latin typeface="Cambria" panose="02040503050406030204" pitchFamily="18" charset="0"/>
                <a:ea typeface="Cambria" panose="02040503050406030204" pitchFamily="18" charset="0"/>
              </a:rPr>
              <a:t> но и ставит важные для Китая в наши дни нравственные </a:t>
            </a:r>
          </a:p>
          <a:p>
            <a:pPr algn="ctr"/>
            <a:r>
              <a:rPr lang="ru-RU" sz="1200" i="1" dirty="0">
                <a:latin typeface="Cambria" panose="02040503050406030204" pitchFamily="18" charset="0"/>
                <a:ea typeface="Cambria" panose="02040503050406030204" pitchFamily="18" charset="0"/>
              </a:rPr>
              <a:t>и философские проблемы.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193" y="12346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i="1" dirty="0">
                <a:latin typeface="Cambria" panose="02040503050406030204" pitchFamily="18" charset="0"/>
                <a:ea typeface="Cambria" panose="02040503050406030204" pitchFamily="18" charset="0"/>
              </a:rPr>
              <a:t>Это повесть, в которой поднимаются острые социальные проблемы.</a:t>
            </a:r>
          </a:p>
          <a:p>
            <a:pPr algn="ctr"/>
            <a:r>
              <a:rPr lang="ru-RU" sz="1200" i="1" dirty="0">
                <a:latin typeface="Cambria" panose="02040503050406030204" pitchFamily="18" charset="0"/>
                <a:ea typeface="Cambria" panose="02040503050406030204" pitchFamily="18" charset="0"/>
              </a:rPr>
              <a:t>…Восемь лет назад Лу </a:t>
            </a:r>
            <a:r>
              <a:rPr lang="ru-RU" sz="1200" i="1" dirty="0" err="1">
                <a:latin typeface="Cambria" panose="02040503050406030204" pitchFamily="18" charset="0"/>
                <a:ea typeface="Cambria" panose="02040503050406030204" pitchFamily="18" charset="0"/>
              </a:rPr>
              <a:t>Цзяня</a:t>
            </a:r>
            <a:r>
              <a:rPr lang="ru-RU" sz="1200" i="1" dirty="0">
                <a:latin typeface="Cambria" panose="02040503050406030204" pitchFamily="18" charset="0"/>
                <a:ea typeface="Cambria" panose="02040503050406030204" pitchFamily="18" charset="0"/>
              </a:rPr>
              <a:t> несправедливо обвинили в преступлении, которого он не совершал. Он отсидел весь срок, наконец вышел из тюрьмы, но вместо того, чтобы начать новую жизнь с чистого листа, решил отыскать девушку, виновную во всех его злоключениях….</a:t>
            </a:r>
            <a:endParaRPr lang="ru-RU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 cstate="print"/>
          <a:srcRect l="36555" t="13253" r="34646" b="7844"/>
          <a:stretch/>
        </p:blipFill>
        <p:spPr>
          <a:xfrm>
            <a:off x="305029" y="4062738"/>
            <a:ext cx="1410476" cy="2173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288006">
            <a:off x="-36001" y="6235599"/>
            <a:ext cx="682061" cy="637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805" t="11077" r="34570" b="19508"/>
          <a:stretch/>
        </p:blipFill>
        <p:spPr>
          <a:xfrm>
            <a:off x="2140391" y="4057317"/>
            <a:ext cx="1556713" cy="2173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6" cstate="print"/>
          <a:srcRect l="41138" t="19352" r="39882" b="26730"/>
          <a:stretch/>
        </p:blipFill>
        <p:spPr>
          <a:xfrm>
            <a:off x="7444922" y="580841"/>
            <a:ext cx="1283442" cy="2050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7" cstate="print"/>
          <a:srcRect l="41281" t="11375" r="40007" b="36019"/>
          <a:stretch/>
        </p:blipFill>
        <p:spPr>
          <a:xfrm>
            <a:off x="5882267" y="554534"/>
            <a:ext cx="1318854" cy="2085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5892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91193" y="4430458"/>
            <a:ext cx="4022114" cy="1732188"/>
          </a:xfrm>
          <a:prstGeom prst="roundRect">
            <a:avLst/>
          </a:prstGeom>
          <a:solidFill>
            <a:srgbClr val="CC648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1000"/>
              </a:spcAft>
            </a:pPr>
            <a:r>
              <a:rPr lang="ru-RU" sz="1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Фэн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Цзицай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Чудаки : книга для чтения на китайском языке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Фэн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Цзицай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; пер. и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вступ.ст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Н. А.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Спешнева.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Санкт-Петербург : КАРО, 2021. – 284 с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.–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URL: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https://biblioclub.ru/index.php?page=book&amp;id=698533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>
              <a:spcAft>
                <a:spcPts val="100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87130" y="156464"/>
            <a:ext cx="3965097" cy="1644938"/>
          </a:xfrm>
          <a:prstGeom prst="roundRect">
            <a:avLst/>
          </a:prstGeom>
          <a:solidFill>
            <a:srgbClr val="CC648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i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45" y="3814558"/>
            <a:ext cx="40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1200" i="1" dirty="0" smtClean="0">
              <a:solidFill>
                <a:prstClr val="black"/>
              </a:solidFill>
              <a:latin typeface="Arial Narrow" panose="020B0606020202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200" i="1" dirty="0" smtClean="0">
              <a:solidFill>
                <a:prstClr val="black"/>
              </a:solidFill>
              <a:latin typeface="Arial Narrow" panose="020B0606020202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200" i="1" dirty="0" smtClean="0">
              <a:solidFill>
                <a:prstClr val="black"/>
              </a:solidFill>
              <a:latin typeface="Arial Narrow" panose="020B0606020202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9679" y="16840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endParaRPr lang="ru-RU" sz="1200" i="1" dirty="0">
              <a:solidFill>
                <a:prstClr val="black"/>
              </a:solidFill>
              <a:latin typeface="Arial Narrow" panose="020B0606020202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200" i="1" dirty="0">
              <a:solidFill>
                <a:prstClr val="black"/>
              </a:solidFill>
              <a:latin typeface="Arial Narrow" panose="020B0606020202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3089" y="234815"/>
            <a:ext cx="4121506" cy="176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Май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Цзя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Шум ветра = </a:t>
            </a:r>
            <a:r>
              <a:rPr lang="ja-JP" alt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风声 </a:t>
            </a:r>
            <a:r>
              <a:rPr lang="en-US" altLang="ja-JP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книга для чтения на китайском языке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Май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Цзя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; Е. И. Митькиной. – Санкт-Петербург : КАРО, 2021. – 352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с.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en-US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URL: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biblioclub.ru/index.php?page=book&amp;id=684363</a:t>
            </a:r>
            <a:endParaRPr lang="ru-RU" sz="1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400" b="1" dirty="0">
              <a:solidFill>
                <a:srgbClr val="00206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6646" y="6554549"/>
            <a:ext cx="8925514" cy="261975"/>
          </a:xfrm>
          <a:prstGeom prst="roundRect">
            <a:avLst/>
          </a:prstGeom>
          <a:solidFill>
            <a:srgbClr val="CC648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КИТАЙСКОМ ЯЗЫКЕ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06" y="1892001"/>
            <a:ext cx="1826117" cy="2434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CC6484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977" b="89908" l="9904" r="935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" y="1430151"/>
            <a:ext cx="1144746" cy="10633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66541">
            <a:off x="11793" y="6198076"/>
            <a:ext cx="682061" cy="637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62467" y="1909161"/>
            <a:ext cx="1905310" cy="25404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CC6484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9977" b="89908" l="9904" r="935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89" y="4061405"/>
            <a:ext cx="835754" cy="77633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19403" y="4777651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Представленный в книге роман «Шум ветра» повествует о </a:t>
            </a:r>
          </a:p>
          <a:p>
            <a:pPr algn="ctr"/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событиях в Ханчжоу времен</a:t>
            </a:r>
          </a:p>
          <a:p>
            <a:pPr algn="ctr"/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 Японо-китайской войны (1937–1945).</a:t>
            </a:r>
          </a:p>
          <a:p>
            <a:pPr algn="ctr"/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В книге приводится неадаптированный текст романа, </a:t>
            </a:r>
          </a:p>
          <a:p>
            <a:pPr algn="ctr"/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снабженный комментариями Е. И. Митькиной.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7476" y="269061"/>
            <a:ext cx="425236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В книгу вошли 18 блестящих рассказов известного современного китайского писателя </a:t>
            </a:r>
            <a:r>
              <a:rPr lang="ru-RU" sz="1400" i="1" dirty="0" err="1">
                <a:latin typeface="Cambria" panose="02040503050406030204" pitchFamily="18" charset="0"/>
                <a:ea typeface="Cambria" panose="02040503050406030204" pitchFamily="18" charset="0"/>
              </a:rPr>
              <a:t>Фэна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i="1" dirty="0" err="1">
                <a:latin typeface="Cambria" panose="02040503050406030204" pitchFamily="18" charset="0"/>
                <a:ea typeface="Cambria" panose="02040503050406030204" pitchFamily="18" charset="0"/>
              </a:rPr>
              <a:t>Цзицая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. Они посвящены жизни портового города </a:t>
            </a:r>
            <a:r>
              <a:rPr lang="ru-RU" sz="1400" i="1" dirty="0" err="1">
                <a:latin typeface="Cambria" panose="02040503050406030204" pitchFamily="18" charset="0"/>
                <a:ea typeface="Cambria" panose="02040503050406030204" pitchFamily="18" charset="0"/>
              </a:rPr>
              <a:t>Тяньцзиня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 — китайской Одессы — и повествуют об историях с неординарными личностями, людьми, из ряда вон выходящими.</a:t>
            </a:r>
          </a:p>
          <a:p>
            <a:endParaRPr lang="ru-RU" sz="20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 cstate="print"/>
          <a:srcRect l="31055" t="11902" r="29173" b="6774"/>
          <a:stretch/>
        </p:blipFill>
        <p:spPr>
          <a:xfrm>
            <a:off x="2617899" y="1961832"/>
            <a:ext cx="1740114" cy="2347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 cstate="print"/>
          <a:srcRect l="35992" t="12732" r="34517" b="7801"/>
          <a:stretch/>
        </p:blipFill>
        <p:spPr>
          <a:xfrm>
            <a:off x="7102785" y="1909161"/>
            <a:ext cx="1683477" cy="2551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77624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92882" y="501626"/>
            <a:ext cx="4022114" cy="11410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1000"/>
              </a:spcAft>
            </a:pPr>
            <a:r>
              <a:rPr lang="ru-RU" sz="1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Мачадо</a:t>
            </a:r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А.  </a:t>
            </a:r>
            <a:r>
              <a:rPr lang="ru-RU" sz="1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Соледадес</a:t>
            </a:r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Одиночества / А. </a:t>
            </a:r>
            <a:r>
              <a:rPr lang="ru-RU" sz="1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Мачадо</a:t>
            </a:r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— Москва : Издательство </a:t>
            </a:r>
            <a:r>
              <a:rPr lang="ru-RU" sz="1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Юрайт</a:t>
            </a:r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2025. — 162 с. — URL: 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https://urait.ru/bcode/564347</a:t>
            </a:r>
            <a:endParaRPr lang="ru-RU" sz="14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1000"/>
              </a:spcAft>
            </a:pPr>
            <a:endParaRPr lang="ru-RU" sz="1200" b="1" dirty="0">
              <a:latin typeface="Arial Narrow" panose="020B0606020202030204" pitchFamily="34" charset="0"/>
            </a:endParaRPr>
          </a:p>
          <a:p>
            <a:pPr algn="just">
              <a:spcAft>
                <a:spcPts val="1000"/>
              </a:spcAft>
            </a:pPr>
            <a:endParaRPr lang="ru-RU" sz="1200" b="1" dirty="0" smtClean="0">
              <a:latin typeface="Arial Narrow" panose="020B0606020202030204" pitchFamily="34" charset="0"/>
            </a:endParaRPr>
          </a:p>
          <a:p>
            <a:pPr algn="just">
              <a:spcAft>
                <a:spcPts val="1000"/>
              </a:spcAft>
            </a:pPr>
            <a:endParaRPr lang="ru-RU" sz="1200" b="1" dirty="0" smtClean="0">
              <a:latin typeface="Arial Narrow" panose="020B0606020202030204" pitchFamily="34" charset="0"/>
            </a:endParaRPr>
          </a:p>
          <a:p>
            <a:pPr algn="just">
              <a:spcAft>
                <a:spcPts val="1000"/>
              </a:spcAft>
            </a:pPr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6646" y="6554549"/>
            <a:ext cx="8925514" cy="2619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ИСПАНСКОМ ЯЗЫКЕ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06105">
            <a:off x="8227370" y="6166573"/>
            <a:ext cx="877164" cy="775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148" y="672944"/>
            <a:ext cx="1526143" cy="228810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9977" b="89908" l="9904" r="935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97" y="314016"/>
            <a:ext cx="1144746" cy="10633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009" t="17103" r="21293"/>
          <a:stretch/>
        </p:blipFill>
        <p:spPr>
          <a:xfrm>
            <a:off x="6728498" y="1179626"/>
            <a:ext cx="1751681" cy="2288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551" t="16655" r="21048" b="2542"/>
          <a:stretch/>
        </p:blipFill>
        <p:spPr>
          <a:xfrm>
            <a:off x="293119" y="2362153"/>
            <a:ext cx="1548967" cy="2022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785" t="14172" r="20321" b="2816"/>
          <a:stretch/>
        </p:blipFill>
        <p:spPr>
          <a:xfrm>
            <a:off x="2579056" y="2362153"/>
            <a:ext cx="1590885" cy="2013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282" t="15547" r="20605" b="5356"/>
          <a:stretch/>
        </p:blipFill>
        <p:spPr>
          <a:xfrm>
            <a:off x="4686148" y="3634823"/>
            <a:ext cx="1567173" cy="2013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965" t="16653" r="20392"/>
          <a:stretch/>
        </p:blipFill>
        <p:spPr>
          <a:xfrm>
            <a:off x="6728498" y="4195990"/>
            <a:ext cx="1691234" cy="2013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4148" y="477914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В книге представлен сборник стихов испанского поэта Антонио </a:t>
            </a:r>
            <a:r>
              <a:rPr lang="ru-RU" sz="1600" i="1" dirty="0" err="1">
                <a:latin typeface="Cambria" panose="02040503050406030204" pitchFamily="18" charset="0"/>
                <a:ea typeface="Cambria" panose="02040503050406030204" pitchFamily="18" charset="0"/>
              </a:rPr>
              <a:t>Мачадо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 «Одиночества»</a:t>
            </a:r>
          </a:p>
        </p:txBody>
      </p:sp>
    </p:spTree>
    <p:extLst>
      <p:ext uri="{BB962C8B-B14F-4D97-AF65-F5344CB8AC3E}">
        <p14:creationId xmlns="" xmlns:p14="http://schemas.microsoft.com/office/powerpoint/2010/main" val="67060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28526" y="210394"/>
            <a:ext cx="3965097" cy="14039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Гарсиа Лорка, Ф. 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Libro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Poemas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Книга стихотворений / Ф. Гарсиа Лорка. — Москва : Издательство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Юрайт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2025. — 124 с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.—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URL: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urait.ru/bcode/564348</a:t>
            </a:r>
            <a:endParaRPr lang="ru-RU" sz="1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6646" y="6554549"/>
            <a:ext cx="8925514" cy="2619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ИСПАНСКОМ ЯЗЫКЕ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06105">
            <a:off x="8227370" y="6166573"/>
            <a:ext cx="877164" cy="775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7542" y="544012"/>
            <a:ext cx="1598176" cy="230771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9977" b="89908" l="9904" r="935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25" y="146900"/>
            <a:ext cx="1024233" cy="951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859" t="13969" r="20795" b="2014"/>
          <a:stretch/>
        </p:blipFill>
        <p:spPr>
          <a:xfrm>
            <a:off x="6679637" y="1477104"/>
            <a:ext cx="1844283" cy="2398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2100" t="14887" r="20586" b="2276"/>
          <a:stretch/>
        </p:blipFill>
        <p:spPr>
          <a:xfrm>
            <a:off x="323681" y="2241493"/>
            <a:ext cx="1642684" cy="2160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1734" t="15978" r="19785" b="4209"/>
          <a:stretch/>
        </p:blipFill>
        <p:spPr>
          <a:xfrm>
            <a:off x="2328746" y="2233934"/>
            <a:ext cx="1864877" cy="2175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300" t="15289" r="20408" b="2716"/>
          <a:stretch/>
        </p:blipFill>
        <p:spPr>
          <a:xfrm>
            <a:off x="4372219" y="3281699"/>
            <a:ext cx="1650816" cy="2041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74899" y="4850181"/>
            <a:ext cx="33076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В книге представлен сборник стихов испанского поэта Федерико Гарсиа Лорки «Книга стихов»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1472" t="14753" r="19146"/>
          <a:stretch/>
        </p:blipFill>
        <p:spPr>
          <a:xfrm>
            <a:off x="6679637" y="4204309"/>
            <a:ext cx="1777345" cy="2164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8902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894" b="89841" l="6625" r="9206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8328">
            <a:off x="-116866" y="-280764"/>
            <a:ext cx="4696901" cy="331812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218276" y="1663710"/>
            <a:ext cx="5859223" cy="56898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АНГЛИЙСКОМ ЯЗЫКЕ</a:t>
            </a: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fiction 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English</a:t>
            </a:r>
            <a:endParaRPr lang="ru-RU" sz="1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Управляющая кнопка: далее 4">
            <a:hlinkClick r:id="rId5" action="ppaction://hlinksldjump" highlightClick="1"/>
          </p:cNvPr>
          <p:cNvSpPr/>
          <p:nvPr/>
        </p:nvSpPr>
        <p:spPr>
          <a:xfrm>
            <a:off x="2461817" y="1663710"/>
            <a:ext cx="822960" cy="69687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61817" y="2679491"/>
            <a:ext cx="6619285" cy="55835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НЕМЕЦКОМ ЯЗЫКЕ</a:t>
            </a:r>
          </a:p>
          <a:p>
            <a:pPr algn="ctr"/>
            <a:r>
              <a:rPr lang="en-US" sz="1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fiktion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auf Deutsch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Управляющая кнопка: далее 8">
            <a:hlinkClick r:id="rId6" action="ppaction://hlinksldjump" highlightClick="1"/>
          </p:cNvPr>
          <p:cNvSpPr/>
          <p:nvPr/>
        </p:nvSpPr>
        <p:spPr>
          <a:xfrm>
            <a:off x="1832765" y="2610229"/>
            <a:ext cx="822960" cy="696873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16937" y="3512885"/>
            <a:ext cx="6696037" cy="57453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ФРАНЦУЗСКОМ ЯЗЫКЕ</a:t>
            </a:r>
          </a:p>
          <a:p>
            <a:pPr algn="ctr"/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fiction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 </a:t>
            </a:r>
            <a:r>
              <a:rPr lang="en-US" sz="1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français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Управляющая кнопка: далее 11">
            <a:hlinkClick r:id="rId7" action="ppaction://hlinksldjump" highlightClick="1"/>
          </p:cNvPr>
          <p:cNvSpPr/>
          <p:nvPr/>
        </p:nvSpPr>
        <p:spPr>
          <a:xfrm>
            <a:off x="836544" y="3471318"/>
            <a:ext cx="822960" cy="696873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25549" y="4447367"/>
            <a:ext cx="6551950" cy="57453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КИТАЙСКОМ ЯЗЫКЕ</a:t>
            </a:r>
          </a:p>
          <a:p>
            <a:pPr algn="ctr"/>
            <a:r>
              <a:rPr lang="ja-JP" altLang="en-US" sz="1400" b="1" dirty="0" smtClean="0">
                <a:solidFill>
                  <a:srgbClr val="CC6484"/>
                </a:solidFill>
                <a:latin typeface="Cambria" panose="02040503050406030204" pitchFamily="18" charset="0"/>
              </a:rPr>
              <a:t>中</a:t>
            </a:r>
            <a:r>
              <a:rPr lang="ja-JP" altLang="en-US" sz="1400" b="1" dirty="0">
                <a:solidFill>
                  <a:srgbClr val="CC6484"/>
                </a:solidFill>
                <a:latin typeface="Cambria" panose="02040503050406030204" pitchFamily="18" charset="0"/>
              </a:rPr>
              <a:t>文小说</a:t>
            </a:r>
            <a:endParaRPr lang="ru-RU" sz="1400" b="1" dirty="0">
              <a:solidFill>
                <a:srgbClr val="CC648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Управляющая кнопка: далее 13">
            <a:hlinkClick r:id="rId8" action="ppaction://hlinksldjump" highlightClick="1"/>
          </p:cNvPr>
          <p:cNvSpPr/>
          <p:nvPr/>
        </p:nvSpPr>
        <p:spPr>
          <a:xfrm>
            <a:off x="1820104" y="4362464"/>
            <a:ext cx="822960" cy="696873"/>
          </a:xfrm>
          <a:prstGeom prst="actionButtonForwardNext">
            <a:avLst/>
          </a:prstGeom>
          <a:solidFill>
            <a:srgbClr val="CC648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927587" y="5468701"/>
            <a:ext cx="6149912" cy="57453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ИСПАНСКОМ ЯЗЫКЕ</a:t>
            </a:r>
          </a:p>
          <a:p>
            <a:pPr algn="ctr"/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ficción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 </a:t>
            </a:r>
            <a:r>
              <a:rPr lang="en-US" sz="14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español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Управляющая кнопка: далее 14">
            <a:hlinkClick r:id="rId9" action="ppaction://hlinksldjump" highlightClick="1"/>
          </p:cNvPr>
          <p:cNvSpPr/>
          <p:nvPr/>
        </p:nvSpPr>
        <p:spPr>
          <a:xfrm>
            <a:off x="2114069" y="5346363"/>
            <a:ext cx="822960" cy="696873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741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9073" y="625075"/>
            <a:ext cx="6477675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A5300F">
                        <a:lumMod val="89000"/>
                      </a:srgbClr>
                    </a:gs>
                    <a:gs pos="23000">
                      <a:srgbClr val="A5300F">
                        <a:lumMod val="89000"/>
                      </a:srgbClr>
                    </a:gs>
                    <a:gs pos="69000">
                      <a:srgbClr val="A5300F">
                        <a:lumMod val="75000"/>
                      </a:srgbClr>
                    </a:gs>
                    <a:gs pos="97000">
                      <a:srgbClr val="A5300F">
                        <a:lumMod val="7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03200">
                    <a:srgbClr val="E19825">
                      <a:lumMod val="40000"/>
                      <a:lumOff val="60000"/>
                      <a:alpha val="22000"/>
                    </a:srgbClr>
                  </a:glow>
                  <a:reflection endPos="0" dist="508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Уважаемые читатели!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gradFill flip="none" rotWithShape="1">
                <a:gsLst>
                  <a:gs pos="0">
                    <a:srgbClr val="A5300F">
                      <a:lumMod val="89000"/>
                    </a:srgbClr>
                  </a:gs>
                  <a:gs pos="23000">
                    <a:srgbClr val="A5300F">
                      <a:lumMod val="89000"/>
                    </a:srgbClr>
                  </a:gs>
                  <a:gs pos="69000">
                    <a:srgbClr val="A5300F">
                      <a:lumMod val="75000"/>
                    </a:srgbClr>
                  </a:gs>
                  <a:gs pos="97000">
                    <a:srgbClr val="A5300F">
                      <a:lumMod val="7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glow rad="203200">
                  <a:srgbClr val="E19825">
                    <a:lumMod val="40000"/>
                    <a:lumOff val="60000"/>
                    <a:alpha val="22000"/>
                  </a:srgbClr>
                </a:glow>
                <a:reflection endPos="0" dist="508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gradFill flip="none" rotWithShape="1">
                <a:gsLst>
                  <a:gs pos="0">
                    <a:srgbClr val="A5300F">
                      <a:lumMod val="89000"/>
                    </a:srgbClr>
                  </a:gs>
                  <a:gs pos="23000">
                    <a:srgbClr val="A5300F">
                      <a:lumMod val="89000"/>
                    </a:srgbClr>
                  </a:gs>
                  <a:gs pos="69000">
                    <a:srgbClr val="A5300F">
                      <a:lumMod val="75000"/>
                    </a:srgbClr>
                  </a:gs>
                  <a:gs pos="97000">
                    <a:srgbClr val="A5300F">
                      <a:lumMod val="7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glow rad="203200">
                  <a:srgbClr val="E19825">
                    <a:lumMod val="40000"/>
                    <a:lumOff val="60000"/>
                    <a:alpha val="22000"/>
                  </a:srgbClr>
                </a:glow>
                <a:reflection endPos="0" dist="508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03200">
                    <a:srgbClr val="E19825">
                      <a:lumMod val="40000"/>
                      <a:lumOff val="60000"/>
                      <a:alpha val="22000"/>
                    </a:srgbClr>
                  </a:glow>
                  <a:reflection endPos="0" dist="508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Предлагаем вам ознакомиться с выставкой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03200">
                    <a:srgbClr val="E19825">
                      <a:lumMod val="40000"/>
                      <a:lumOff val="60000"/>
                      <a:alpha val="22000"/>
                    </a:srgbClr>
                  </a:glow>
                  <a:reflection endPos="0" dist="508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«Виртуальная полка зарубежной</a:t>
            </a:r>
            <a:r>
              <a:rPr kumimoji="0" lang="ru-RU" sz="1800" b="1" i="1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03200">
                    <a:srgbClr val="E19825">
                      <a:lumMod val="40000"/>
                      <a:lumOff val="60000"/>
                      <a:alpha val="22000"/>
                    </a:srgbClr>
                  </a:glow>
                  <a:reflection endPos="0" dist="508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прозы</a:t>
            </a: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03200">
                    <a:srgbClr val="E19825">
                      <a:lumMod val="40000"/>
                      <a:lumOff val="60000"/>
                      <a:alpha val="22000"/>
                    </a:srgbClr>
                  </a:glow>
                  <a:reflection endPos="0" dist="508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glow rad="203200">
                  <a:srgbClr val="E19825">
                    <a:lumMod val="40000"/>
                    <a:lumOff val="60000"/>
                    <a:alpha val="22000"/>
                  </a:srgbClr>
                </a:glow>
                <a:reflection endPos="0" dist="508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03200">
                    <a:srgbClr val="E19825">
                      <a:lumMod val="40000"/>
                      <a:lumOff val="60000"/>
                      <a:alpha val="22000"/>
                    </a:srgbClr>
                  </a:glow>
                  <a:reflection endPos="0" dist="508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Выставка включает в себя электронные издания на иностранном языке  из ЭБС: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03200">
                    <a:srgbClr val="E19825">
                      <a:lumMod val="40000"/>
                      <a:lumOff val="60000"/>
                      <a:alpha val="22000"/>
                    </a:srgbClr>
                  </a:glow>
                  <a:reflection endPos="0" dist="508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Университетская библиотека ONLINE;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03200">
                    <a:srgbClr val="E19825">
                      <a:lumMod val="40000"/>
                      <a:lumOff val="60000"/>
                      <a:alpha val="22000"/>
                    </a:srgbClr>
                  </a:glow>
                  <a:reflection endPos="0" dist="508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03200">
                    <a:srgbClr val="E19825">
                      <a:lumMod val="40000"/>
                      <a:lumOff val="60000"/>
                      <a:alpha val="22000"/>
                    </a:srgbClr>
                  </a:glow>
                  <a:reflection endPos="0" dist="508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Юрайт</a:t>
            </a: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03200">
                    <a:srgbClr val="E19825">
                      <a:lumMod val="40000"/>
                      <a:lumOff val="60000"/>
                      <a:alpha val="22000"/>
                    </a:srgbClr>
                  </a:glow>
                  <a:reflection endPos="0" dist="508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i="1" kern="0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glow rad="203200">
                  <a:srgbClr val="E19825">
                    <a:lumMod val="40000"/>
                    <a:lumOff val="60000"/>
                    <a:alpha val="22000"/>
                  </a:srgbClr>
                </a:glow>
                <a:reflection endPos="0" dist="508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3948">
            <a:off x="153381" y="3276571"/>
            <a:ext cx="1813676" cy="16962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36149">
            <a:off x="195982" y="4793163"/>
            <a:ext cx="1775812" cy="1371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57735" y="3637191"/>
            <a:ext cx="3515989" cy="19777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72000" y="5688449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При переходе по QR-коду вы можете ознакомиться с другими книгами, которые не вошли в 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презентацию.</a:t>
            </a:r>
          </a:p>
          <a:p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Виртуальную выставку подготовила </a:t>
            </a:r>
            <a:r>
              <a:rPr lang="ru-RU" sz="1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Дрогалина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Н.В., библиотекарь  сектора литературы на иностранных языках.</a:t>
            </a:r>
            <a:endParaRPr lang="ru-RU" sz="1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64240" y="3678725"/>
            <a:ext cx="1975275" cy="17801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812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29473" y="299404"/>
            <a:ext cx="3965097" cy="17270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i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117" y="390020"/>
            <a:ext cx="3908453" cy="235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Лондон, Д.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White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Fang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Белый Клык: книга для чтения на английском языке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Д. Лондон ;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коммент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и слов. Е. Г.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Тигонен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– Санкт-Петербург : КАРО, 2022. – 352 с.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URL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biblioclub.ru/index.php?page=book&amp;id=698492</a:t>
            </a:r>
            <a:endParaRPr lang="ru-RU" sz="1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5625" y="2603083"/>
            <a:ext cx="1873631" cy="267485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977" b="89908" l="9904" r="935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8" y="2252473"/>
            <a:ext cx="835754" cy="7763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82207" y="3095708"/>
            <a:ext cx="57146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В приключенческой повести Джека Лондона,</a:t>
            </a:r>
          </a:p>
          <a:p>
            <a:pPr algn="ctr"/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 главным героем которой является волк </a:t>
            </a:r>
            <a:endParaRPr lang="ru-RU" sz="16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по кличке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Белый Клык, рассказывается о </a:t>
            </a:r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судьбе</a:t>
            </a:r>
          </a:p>
          <a:p>
            <a:pPr algn="ctr"/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прирученного волка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во время золотой </a:t>
            </a:r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лихорадки </a:t>
            </a:r>
          </a:p>
          <a:p>
            <a:pPr algn="ctr"/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Аляске в конце XIX века.</a:t>
            </a:r>
          </a:p>
          <a:p>
            <a:pPr algn="ctr"/>
            <a:endParaRPr lang="ru-RU" sz="16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В книге приводится полный неадаптированный </a:t>
            </a:r>
            <a:endParaRPr lang="ru-RU" sz="16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текст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повести с комментариями и словарем.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/>
          <a:srcRect l="33750" t="13919" r="32759" b="8275"/>
          <a:stretch/>
        </p:blipFill>
        <p:spPr>
          <a:xfrm>
            <a:off x="4253703" y="191832"/>
            <a:ext cx="1386446" cy="1932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/>
          <a:srcRect l="33688" t="11543" r="32559" b="8691"/>
          <a:stretch/>
        </p:blipFill>
        <p:spPr>
          <a:xfrm>
            <a:off x="5939553" y="191832"/>
            <a:ext cx="1453579" cy="1932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/>
          <a:srcRect l="33965" t="12321" r="31871" b="8338"/>
          <a:stretch/>
        </p:blipFill>
        <p:spPr>
          <a:xfrm>
            <a:off x="7590329" y="216256"/>
            <a:ext cx="1441751" cy="1883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6559" y="6595009"/>
            <a:ext cx="9127441" cy="2215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АНГЛИЙСКОМ ЯЗЫКЕ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495782">
            <a:off x="32507" y="6023844"/>
            <a:ext cx="924032" cy="864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9292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6645" y="563703"/>
            <a:ext cx="4062200" cy="171825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Остин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Дж.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Pride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prejudice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Гордость и предубеждение: книга для чтения на английском языке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Дж. 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Остин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;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коммент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и слов. К. Ю.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Михно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– Санкт-Петербург : КАРО, 2022. – 480 с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– </a:t>
            </a:r>
            <a:endParaRPr lang="ru-RU" sz="1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URL: </a:t>
            </a: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https://biblioclub.ru/index.php?page=book&amp;id=698494</a:t>
            </a:r>
            <a:endParaRPr lang="ru-RU" sz="1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015" t="7063" r="8828" b="7027"/>
          <a:stretch/>
        </p:blipFill>
        <p:spPr>
          <a:xfrm>
            <a:off x="843004" y="2873075"/>
            <a:ext cx="1901628" cy="26946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/>
          <p:cNvSpPr txBox="1"/>
          <p:nvPr/>
        </p:nvSpPr>
        <p:spPr>
          <a:xfrm>
            <a:off x="56645" y="4237002"/>
            <a:ext cx="40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1200" i="1" dirty="0" smtClean="0">
              <a:solidFill>
                <a:prstClr val="black"/>
              </a:solidFill>
              <a:latin typeface="Arial Narrow" panose="020B0606020202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200" i="1" dirty="0" smtClean="0">
              <a:solidFill>
                <a:prstClr val="black"/>
              </a:solidFill>
              <a:latin typeface="Arial Narrow" panose="020B0606020202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hlinkClick r:id="rId5" action="ppaction://hlinksldjump" tooltip="ссылка на книгу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9977" b="89908" l="9904" r="935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1" y="2639080"/>
            <a:ext cx="736642" cy="6842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/>
          <a:srcRect l="36158" t="14074" r="34572" b="13965"/>
          <a:stretch/>
        </p:blipFill>
        <p:spPr>
          <a:xfrm>
            <a:off x="4165661" y="336594"/>
            <a:ext cx="1506886" cy="2083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/>
          <a:srcRect l="36086" t="18184" r="34658" b="9508"/>
          <a:stretch/>
        </p:blipFill>
        <p:spPr>
          <a:xfrm>
            <a:off x="5785805" y="338087"/>
            <a:ext cx="1531581" cy="2087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6559" y="6595009"/>
            <a:ext cx="9127441" cy="2215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АНГЛИЙСКОМ ЯЗЫКЕ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/>
          <a:srcRect l="36198" t="13079" r="34948" b="16874"/>
          <a:stretch/>
        </p:blipFill>
        <p:spPr>
          <a:xfrm>
            <a:off x="7543903" y="342136"/>
            <a:ext cx="1526042" cy="2083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495782">
            <a:off x="32507" y="6023844"/>
            <a:ext cx="924032" cy="864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235587" y="3436782"/>
            <a:ext cx="56818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Читая роман, вы познакомитесь с Элизабет </a:t>
            </a:r>
            <a:r>
              <a:rPr lang="ru-RU" sz="16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Беннет</a:t>
            </a:r>
            <a:r>
              <a:rPr lang="ru-RU" sz="1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/>
            <a:r>
              <a:rPr lang="ru-RU" sz="1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девушкой, вызывающей беспокойство у всех приличных людей своим острым чувством юмора, и мистером Дарси, чьи комплименты больше похожи на оскорбления, а высокомерие столь же велико, сколь и состояние. </a:t>
            </a:r>
            <a:endParaRPr lang="ru-RU" sz="1600" i="1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600" i="1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i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Неадаптированный </a:t>
            </a:r>
            <a:r>
              <a:rPr lang="ru-RU" sz="1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текст на языке оригинала снабжен постраничным комментарием и словарем. </a:t>
            </a:r>
          </a:p>
        </p:txBody>
      </p:sp>
    </p:spTree>
    <p:extLst>
      <p:ext uri="{BB962C8B-B14F-4D97-AF65-F5344CB8AC3E}">
        <p14:creationId xmlns="" xmlns:p14="http://schemas.microsoft.com/office/powerpoint/2010/main" val="42706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0919" y="339865"/>
            <a:ext cx="3414839" cy="19397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1000"/>
              </a:spcAft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Джером, К. Дж. 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Three men in a boat (to say nothing of the dog) =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Трое в лодке, не считая собаки : книга для чтения на английском языке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К. Дж. Джером. – Санкт-Петербург : КАРО, 2015. – 288 с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– </a:t>
            </a:r>
            <a:r>
              <a:rPr lang="en-US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URL: </a:t>
            </a:r>
            <a:r>
              <a:rPr lang="en-US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1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biblioclub.ru/index.php?page=book&amp;id=574420</a:t>
            </a:r>
            <a:endParaRPr lang="ru-RU" sz="12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37" y="2704978"/>
            <a:ext cx="2144684" cy="306167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805" y="2520905"/>
            <a:ext cx="737680" cy="688908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6559" y="6595009"/>
            <a:ext cx="9127441" cy="2215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АНГЛИЙСКОМ ЯЗЫКЕ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43627" y="5766648"/>
            <a:ext cx="1498247" cy="14751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49557" y="3871936"/>
            <a:ext cx="58343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В данном издании вниманию читателя предлагается </a:t>
            </a:r>
          </a:p>
          <a:p>
            <a:pPr algn="ctr"/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адаптированная и сокращенная версия известнейшей повести </a:t>
            </a:r>
          </a:p>
          <a:p>
            <a:pPr algn="ctr"/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Джерома К. Джерома «Трое в лодке, не считая собаки». </a:t>
            </a:r>
          </a:p>
          <a:p>
            <a:pPr algn="ctr"/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Текст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снабжен лексическими и культурологическими комментариями. Упражнения направлены на отработку навыков, касающихся различных аспектов языка: расширение словарного запаса, освоение правильного произношения, проверку понимания текста</a:t>
            </a:r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Кроме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того, книга снабжена словарем.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/>
          <a:srcRect l="31591" t="12546" r="29843" b="7870"/>
          <a:stretch/>
        </p:blipFill>
        <p:spPr>
          <a:xfrm>
            <a:off x="3559548" y="217368"/>
            <a:ext cx="1696081" cy="24876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/>
          <a:srcRect l="33788" t="13148" r="33105" b="8455"/>
          <a:stretch/>
        </p:blipFill>
        <p:spPr>
          <a:xfrm>
            <a:off x="5310377" y="590040"/>
            <a:ext cx="1869155" cy="2489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/>
          <a:srcRect l="35745" t="13789" r="34420" b="7283"/>
          <a:stretch/>
        </p:blipFill>
        <p:spPr>
          <a:xfrm>
            <a:off x="7234280" y="1049706"/>
            <a:ext cx="1847524" cy="2741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7818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00641" y="218483"/>
            <a:ext cx="4139586" cy="17316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Моэм, У. С.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Stories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Рассказы : книга для чтения на английском языке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У. С. Моэм ;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адапт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.,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коммент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., и слов. Ю. Б.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Голицынского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– Санкт-Петербург : КАРО, 2017. – 160 с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–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URL: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biblioclub.ru/index.php?page=book&amp;id=610897</a:t>
            </a:r>
            <a:endParaRPr lang="ru-RU" sz="1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1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8485" y="3450239"/>
            <a:ext cx="36701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В книгу вошли рассказы </a:t>
            </a:r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знаменитого</a:t>
            </a:r>
          </a:p>
          <a:p>
            <a:pPr algn="ctr"/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английского писателя У. С. Моэма.</a:t>
            </a:r>
            <a:b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Разнообразные упражнения к рассказам направлены </a:t>
            </a:r>
            <a:endParaRPr lang="ru-RU" sz="16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расширение словарного </a:t>
            </a:r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запаса, </a:t>
            </a:r>
          </a:p>
          <a:p>
            <a:pPr algn="ctr"/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приобретение навыков перевода </a:t>
            </a:r>
          </a:p>
          <a:p>
            <a:pPr algn="ctr"/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умение выражать свою точку зрения на английском языке.</a:t>
            </a:r>
            <a:b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sz="1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94" y="2649746"/>
            <a:ext cx="1959966" cy="29196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257" y="2230964"/>
            <a:ext cx="737680" cy="688908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6559" y="6595009"/>
            <a:ext cx="9127441" cy="2215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АНГЛИЙСКОМ ЯЗЫКЕ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43627" y="5766648"/>
            <a:ext cx="1498247" cy="14751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/>
          <a:srcRect l="36593" t="11045" r="34921" b="6564"/>
          <a:stretch/>
        </p:blipFill>
        <p:spPr>
          <a:xfrm>
            <a:off x="4304684" y="219930"/>
            <a:ext cx="1456924" cy="2222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/>
          <a:srcRect l="35815" t="13575" r="34595" b="7398"/>
          <a:stretch/>
        </p:blipFill>
        <p:spPr>
          <a:xfrm>
            <a:off x="5915149" y="406459"/>
            <a:ext cx="1538477" cy="2223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/>
          <a:srcRect l="38814" t="16855" r="37654" b="9169"/>
          <a:stretch/>
        </p:blipFill>
        <p:spPr>
          <a:xfrm>
            <a:off x="7597833" y="971043"/>
            <a:ext cx="1466259" cy="2223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/>
          <a:srcRect l="39032" t="19980" r="37071" b="8229"/>
          <a:stretch/>
        </p:blipFill>
        <p:spPr>
          <a:xfrm>
            <a:off x="5915149" y="2819287"/>
            <a:ext cx="1538477" cy="2190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print"/>
          <a:srcRect l="38339" t="11486" r="37406" b="18037"/>
          <a:stretch/>
        </p:blipFill>
        <p:spPr>
          <a:xfrm>
            <a:off x="7597833" y="3555121"/>
            <a:ext cx="1546167" cy="2527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838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6627377"/>
            <a:ext cx="9144000" cy="23062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НЕМЕЦКОМ ЯЗЫКЕ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69" y="67873"/>
            <a:ext cx="1647258" cy="218019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4111" y="2341749"/>
            <a:ext cx="87798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Роман русского писателя и публициста Захара </a:t>
            </a:r>
            <a:r>
              <a:rPr lang="ru-RU" sz="1400" i="1" dirty="0" err="1">
                <a:latin typeface="Cambria" panose="02040503050406030204" pitchFamily="18" charset="0"/>
                <a:ea typeface="Cambria" panose="02040503050406030204" pitchFamily="18" charset="0"/>
              </a:rPr>
              <a:t>Прилепина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 «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Санька»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впервые был опубликован в 2006 году и затем неоднократно переиздавался в России и в большинстве крупных европейских стран. Роман стал финалистом премий «Национальный бестселлер», и «Русский </a:t>
            </a:r>
            <a:r>
              <a:rPr lang="ru-RU" sz="1400" i="1" dirty="0" err="1">
                <a:latin typeface="Cambria" panose="02040503050406030204" pitchFamily="18" charset="0"/>
                <a:ea typeface="Cambria" panose="02040503050406030204" pitchFamily="18" charset="0"/>
              </a:rPr>
              <a:t>Букер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», а премия «Ясная Поляна» присуждена с формулировкой «За выдающееся произведение современной литературы».</a:t>
            </a:r>
          </a:p>
          <a:p>
            <a:pPr algn="ctr"/>
            <a:endParaRPr lang="ru-RU" sz="1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«Санька»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— яркая и жестокая книга о современной молодежи, книга о революции, любви и 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предательстве.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Автор показал, как меняется личность, как человек переступает через черту, </a:t>
            </a:r>
            <a:endParaRPr lang="ru-RU" sz="1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после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которой нет возврата. </a:t>
            </a:r>
            <a:endParaRPr lang="ru-RU" sz="1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Текст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снабжен комментариями и словарем.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35702" y="472602"/>
            <a:ext cx="6004291" cy="110534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Прилепин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З.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Sankya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Санька: книга для чтения на немецком языке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З.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Прилепин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;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коммент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и слов. Н. Г. Абросимовой ; пер. с рус. Э.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Кляйна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С.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Махт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– Санкт-Петербург : КАРО, 2019. – 512 с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.–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URL: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https://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biblioclub.ru/index.php?page=book&amp;id=610948</a:t>
            </a:r>
            <a:endParaRPr lang="ru-RU" sz="1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1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/>
          <a:srcRect l="33623" t="13600" r="32487" b="6898"/>
          <a:stretch/>
        </p:blipFill>
        <p:spPr>
          <a:xfrm>
            <a:off x="6686759" y="4474622"/>
            <a:ext cx="1590900" cy="2132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9977" b="89908" l="9904" r="935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" y="-54368"/>
            <a:ext cx="736642" cy="684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141568">
            <a:off x="-342624" y="5764506"/>
            <a:ext cx="1493649" cy="14753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/>
          <a:srcRect l="33525" t="11059" r="31986" b="7881"/>
          <a:stretch/>
        </p:blipFill>
        <p:spPr>
          <a:xfrm>
            <a:off x="1074466" y="4466755"/>
            <a:ext cx="1614921" cy="2134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/>
          <a:srcRect l="33805" t="11656" r="32136" b="8615"/>
          <a:stretch/>
        </p:blipFill>
        <p:spPr>
          <a:xfrm>
            <a:off x="4785621" y="4451885"/>
            <a:ext cx="1629555" cy="2145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/>
          <a:srcRect l="34412" t="13901" r="32061" b="7165"/>
          <a:stretch/>
        </p:blipFill>
        <p:spPr>
          <a:xfrm>
            <a:off x="3038257" y="4471507"/>
            <a:ext cx="1552268" cy="2126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201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6627377"/>
            <a:ext cx="9144000" cy="2306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НЕМЕЦКОМ ЯЗЫКЕ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0810" y="448694"/>
            <a:ext cx="6403538" cy="11535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Шаламов, В. Т.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Über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die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Kolyma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О Колыме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В. Т. Шаламов ;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послесл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Ф. Тун-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Хоэнштайн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;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коммент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и слов. А. С. Новиковой ; пер. с рус. Г.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Лойпольд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– Санкт-Петербург : КАРО, 2019. – 352 с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.–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URL: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biblioclub.ru/index.php?page=book&amp;id=611073</a:t>
            </a:r>
            <a:endParaRPr lang="ru-RU" sz="1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1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899" y="252128"/>
            <a:ext cx="1660787" cy="23804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977" b="89908" l="9904" r="935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114" y="-52574"/>
            <a:ext cx="736642" cy="684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26761" y="5804966"/>
            <a:ext cx="1493649" cy="1475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/>
          <a:srcRect l="36707" t="11516" r="34603" b="13534"/>
          <a:stretch/>
        </p:blipFill>
        <p:spPr>
          <a:xfrm>
            <a:off x="906309" y="4208868"/>
            <a:ext cx="1618996" cy="2379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/>
          <a:srcRect l="36041" t="11989" r="34550" b="8661"/>
          <a:stretch/>
        </p:blipFill>
        <p:spPr>
          <a:xfrm>
            <a:off x="2743200" y="4208868"/>
            <a:ext cx="1567543" cy="2379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/>
          <a:srcRect l="36518" t="13389" r="34802" b="10046"/>
          <a:stretch/>
        </p:blipFill>
        <p:spPr>
          <a:xfrm>
            <a:off x="4459632" y="4208868"/>
            <a:ext cx="1577026" cy="2379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/>
          <a:srcRect l="35814" t="15672" r="34335" b="9147"/>
          <a:stretch/>
        </p:blipFill>
        <p:spPr>
          <a:xfrm>
            <a:off x="6352247" y="4241237"/>
            <a:ext cx="1656487" cy="2346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41555" y="1861094"/>
            <a:ext cx="69903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В книгу 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вошли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автобиографические рассказы, которые пронизаны нестерпимой болью человека, находящегося на грани своих физических возможностей, но не теряющего при этом внутреннюю стойкость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Шаламов пишет, что 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даже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в самых страшных, самых тяжелых условиях человек способен сохранить себя, 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свою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духовную независимость.</a:t>
            </a:r>
            <a:b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sz="1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Настоящее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издание дополнено воспоминаниями о Шаламове людей, встретившихся с ним в лагерном госпитале и сыгравших спасительную роль в его жизни.</a:t>
            </a:r>
          </a:p>
        </p:txBody>
      </p:sp>
    </p:spTree>
    <p:extLst>
      <p:ext uri="{BB962C8B-B14F-4D97-AF65-F5344CB8AC3E}">
        <p14:creationId xmlns="" xmlns:p14="http://schemas.microsoft.com/office/powerpoint/2010/main" val="250662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5134" y="6595009"/>
            <a:ext cx="9058866" cy="26299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ЛИТЕРАТУРА НА НЕМЕЦКОМ ЯЗЫКЕ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51765" y="696144"/>
            <a:ext cx="5727578" cy="10660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Гримм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Б.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Das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tapfere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schneiderlein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und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andere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marchen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Храбрый портняжка и </a:t>
            </a:r>
            <a:endParaRPr lang="ru-RU" sz="1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другие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сказки / Б. Гримм. – Санкт-Петербург : КАРО, 2010. – 224 с. – URL: 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https://biblioclub.ru/index.php?page=book&amp;id=574406</a:t>
            </a:r>
            <a:endParaRPr lang="ru-RU" sz="1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72" y="315067"/>
            <a:ext cx="1675157" cy="242191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49838" y="1952151"/>
            <a:ext cx="58312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Братья Гримм — известные немецкие писатели, </a:t>
            </a:r>
            <a:endParaRPr lang="ru-RU" sz="1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которые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собирали немецкие </a:t>
            </a:r>
            <a:endParaRPr lang="ru-RU" sz="1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народные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сказки, литературно обрабатывали их и издавали. </a:t>
            </a:r>
            <a:endParaRPr lang="ru-RU" sz="1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Вошедшие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в данное пособие сказки братьев Гримм известны 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русскому</a:t>
            </a: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читателю с детства и являют </a:t>
            </a:r>
            <a:endParaRPr lang="ru-RU" sz="1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собой 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</a:rPr>
              <a:t>образец типичной немецкой романтической сказки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1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977" b="89908" l="9904" r="935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1" y="134488"/>
            <a:ext cx="736642" cy="6842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58407" y="5798661"/>
            <a:ext cx="1493649" cy="14753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/>
          <a:srcRect l="34736" t="11730" r="31791" b="6552"/>
          <a:stretch/>
        </p:blipFill>
        <p:spPr>
          <a:xfrm>
            <a:off x="85134" y="3062107"/>
            <a:ext cx="1756013" cy="2411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/>
          <a:srcRect l="34460" t="14190" r="32155" b="6800"/>
          <a:stretch/>
        </p:blipFill>
        <p:spPr>
          <a:xfrm>
            <a:off x="1951764" y="4235488"/>
            <a:ext cx="1690672" cy="2250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/>
          <a:srcRect l="33716" t="11233" r="31662" b="6002"/>
          <a:stretch/>
        </p:blipFill>
        <p:spPr>
          <a:xfrm>
            <a:off x="3758356" y="3491973"/>
            <a:ext cx="1712422" cy="2302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/>
          <a:srcRect l="33658" t="11435" r="32037" b="8817"/>
          <a:stretch/>
        </p:blipFill>
        <p:spPr>
          <a:xfrm>
            <a:off x="5583448" y="4262604"/>
            <a:ext cx="1715127" cy="2242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print"/>
          <a:srcRect l="34042" t="11764" r="32189" b="7059"/>
          <a:stretch/>
        </p:blipFill>
        <p:spPr>
          <a:xfrm>
            <a:off x="7411245" y="3491972"/>
            <a:ext cx="1702924" cy="2302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1379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2177</TotalTime>
  <Words>1846</Words>
  <Application>Microsoft Office PowerPoint</Application>
  <PresentationFormat>Экран (4:3)</PresentationFormat>
  <Paragraphs>172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Administrator</cp:lastModifiedBy>
  <cp:revision>136</cp:revision>
  <dcterms:created xsi:type="dcterms:W3CDTF">2025-02-19T08:42:57Z</dcterms:created>
  <dcterms:modified xsi:type="dcterms:W3CDTF">2025-03-19T12:20:32Z</dcterms:modified>
</cp:coreProperties>
</file>